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20"/>
  </p:notesMasterIdLst>
  <p:sldIdLst>
    <p:sldId id="256" r:id="rId2"/>
    <p:sldId id="261" r:id="rId3"/>
    <p:sldId id="304" r:id="rId4"/>
    <p:sldId id="267" r:id="rId5"/>
    <p:sldId id="265" r:id="rId6"/>
    <p:sldId id="313" r:id="rId7"/>
    <p:sldId id="314" r:id="rId8"/>
    <p:sldId id="315" r:id="rId9"/>
    <p:sldId id="316" r:id="rId10"/>
    <p:sldId id="298" r:id="rId11"/>
    <p:sldId id="305" r:id="rId12"/>
    <p:sldId id="300" r:id="rId13"/>
    <p:sldId id="306" r:id="rId14"/>
    <p:sldId id="310" r:id="rId15"/>
    <p:sldId id="311" r:id="rId16"/>
    <p:sldId id="312" r:id="rId17"/>
    <p:sldId id="301" r:id="rId18"/>
    <p:sldId id="318" r:id="rId19"/>
  </p:sldIdLst>
  <p:sldSz cx="9144000" cy="5143500" type="screen16x9"/>
  <p:notesSz cx="6858000" cy="9144000"/>
  <p:embeddedFontLst>
    <p:embeddedFont>
      <p:font typeface="Anton" pitchFamily="2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Open Sans" pitchFamily="2" charset="0"/>
      <p:regular r:id="rId26"/>
      <p:bold r:id="rId27"/>
      <p:italic r:id="rId28"/>
      <p:boldItalic r:id="rId29"/>
    </p:embeddedFont>
    <p:embeddedFont>
      <p:font typeface="PT Sans" panose="020B0503020203020204" pitchFamily="34" charset="0"/>
      <p:regular r:id="rId30"/>
      <p:bold r:id="rId31"/>
      <p:italic r:id="rId32"/>
      <p:boldItalic r:id="rId33"/>
    </p:embeddedFont>
    <p:embeddedFont>
      <p:font typeface="Raleway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3B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F8FC57-6D2A-4308-9D7E-E1074CE09A5B}" v="8" dt="2024-09-17T13:47:29.646"/>
    <p1510:client id="{DB3E407A-1ED2-4E4B-94B1-38E6FF861840}" v="313" dt="2024-09-17T14:21:00.631"/>
  </p1510:revLst>
</p1510:revInfo>
</file>

<file path=ppt/tableStyles.xml><?xml version="1.0" encoding="utf-8"?>
<a:tblStyleLst xmlns:a="http://schemas.openxmlformats.org/drawingml/2006/main" def="{B0881C4F-8E39-4F24-A1BD-B110350C40C5}">
  <a:tblStyle styleId="{B0881C4F-8E39-4F24-A1BD-B110350C40C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16FF6AB-CCC3-4C25-8328-7C14307DF30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78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viewProps" Target="viewProp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72257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91397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6901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39470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92884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60602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62218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31750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63715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79427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84d99d1a72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84d99d1a72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56276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39783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44459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5013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5255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726600"/>
            <a:ext cx="4289400" cy="277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97725" y="3759251"/>
            <a:ext cx="2388000" cy="6939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22"/>
          <p:cNvGrpSpPr/>
          <p:nvPr/>
        </p:nvGrpSpPr>
        <p:grpSpPr>
          <a:xfrm>
            <a:off x="0" y="0"/>
            <a:ext cx="9144000" cy="5143675"/>
            <a:chOff x="0" y="0"/>
            <a:chExt cx="9144000" cy="5143675"/>
          </a:xfrm>
        </p:grpSpPr>
        <p:sp>
          <p:nvSpPr>
            <p:cNvPr id="132" name="Google Shape;132;p22"/>
            <p:cNvSpPr/>
            <p:nvPr/>
          </p:nvSpPr>
          <p:spPr>
            <a:xfrm>
              <a:off x="0" y="4868875"/>
              <a:ext cx="9144000" cy="27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2"/>
            <p:cNvSpPr/>
            <p:nvPr/>
          </p:nvSpPr>
          <p:spPr>
            <a:xfrm>
              <a:off x="0" y="0"/>
              <a:ext cx="9144000" cy="27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720000" y="3422725"/>
            <a:ext cx="4348200" cy="8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2"/>
          </p:nvPr>
        </p:nvSpPr>
        <p:spPr>
          <a:xfrm>
            <a:off x="720000" y="1846900"/>
            <a:ext cx="4348200" cy="83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720000" y="1442575"/>
            <a:ext cx="43482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720002" y="3018400"/>
            <a:ext cx="4348200" cy="50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0" y="4868875"/>
            <a:ext cx="9144000" cy="27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/>
          <p:nvPr/>
        </p:nvSpPr>
        <p:spPr>
          <a:xfrm>
            <a:off x="0" y="4868875"/>
            <a:ext cx="9144000" cy="27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38" name="Google Shape;38;p8"/>
          <p:cNvSpPr/>
          <p:nvPr/>
        </p:nvSpPr>
        <p:spPr>
          <a:xfrm>
            <a:off x="0" y="4868875"/>
            <a:ext cx="9144000" cy="27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/>
          <p:nvPr/>
        </p:nvSpPr>
        <p:spPr>
          <a:xfrm>
            <a:off x="0" y="4868875"/>
            <a:ext cx="9144000" cy="27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10"/>
          <p:cNvSpPr txBox="1">
            <a:spLocks noGrp="1"/>
          </p:cNvSpPr>
          <p:nvPr>
            <p:ph type="title"/>
          </p:nvPr>
        </p:nvSpPr>
        <p:spPr>
          <a:xfrm>
            <a:off x="720000" y="4054750"/>
            <a:ext cx="7704000" cy="5325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>
            <a:spLocks noGrp="1"/>
          </p:cNvSpPr>
          <p:nvPr>
            <p:ph type="title" hasCustomPrompt="1"/>
          </p:nvPr>
        </p:nvSpPr>
        <p:spPr>
          <a:xfrm>
            <a:off x="1329825" y="3363876"/>
            <a:ext cx="2433600" cy="7689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19"/>
          <p:cNvSpPr txBox="1">
            <a:spLocks noGrp="1"/>
          </p:cNvSpPr>
          <p:nvPr>
            <p:ph type="subTitle" idx="1"/>
          </p:nvPr>
        </p:nvSpPr>
        <p:spPr>
          <a:xfrm>
            <a:off x="1246622" y="4122800"/>
            <a:ext cx="2516700" cy="3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title" idx="2" hasCustomPrompt="1"/>
          </p:nvPr>
        </p:nvSpPr>
        <p:spPr>
          <a:xfrm>
            <a:off x="1329825" y="768100"/>
            <a:ext cx="2433600" cy="7689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6" name="Google Shape;116;p19"/>
          <p:cNvSpPr txBox="1">
            <a:spLocks noGrp="1"/>
          </p:cNvSpPr>
          <p:nvPr>
            <p:ph type="subTitle" idx="3"/>
          </p:nvPr>
        </p:nvSpPr>
        <p:spPr>
          <a:xfrm>
            <a:off x="1246622" y="1527000"/>
            <a:ext cx="2516700" cy="3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title" idx="4" hasCustomPrompt="1"/>
          </p:nvPr>
        </p:nvSpPr>
        <p:spPr>
          <a:xfrm>
            <a:off x="1329825" y="2065994"/>
            <a:ext cx="2433600" cy="7689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8" name="Google Shape;118;p19"/>
          <p:cNvSpPr txBox="1">
            <a:spLocks noGrp="1"/>
          </p:cNvSpPr>
          <p:nvPr>
            <p:ph type="subTitle" idx="5"/>
          </p:nvPr>
        </p:nvSpPr>
        <p:spPr>
          <a:xfrm>
            <a:off x="1246622" y="2824912"/>
            <a:ext cx="2516700" cy="3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19" name="Google Shape;119;p19"/>
          <p:cNvSpPr>
            <a:spLocks noGrp="1"/>
          </p:cNvSpPr>
          <p:nvPr>
            <p:ph type="pic" idx="6"/>
          </p:nvPr>
        </p:nvSpPr>
        <p:spPr>
          <a:xfrm>
            <a:off x="5267900" y="539500"/>
            <a:ext cx="3162900" cy="4064400"/>
          </a:xfrm>
          <a:prstGeom prst="rect">
            <a:avLst/>
          </a:prstGeom>
          <a:noFill/>
          <a:ln>
            <a:noFill/>
          </a:ln>
        </p:spPr>
      </p:sp>
      <p:sp>
        <p:nvSpPr>
          <p:cNvPr id="120" name="Google Shape;120;p19"/>
          <p:cNvSpPr/>
          <p:nvPr/>
        </p:nvSpPr>
        <p:spPr>
          <a:xfrm>
            <a:off x="0" y="4868875"/>
            <a:ext cx="9144000" cy="27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21"/>
          <p:cNvGrpSpPr/>
          <p:nvPr/>
        </p:nvGrpSpPr>
        <p:grpSpPr>
          <a:xfrm>
            <a:off x="0" y="0"/>
            <a:ext cx="9143950" cy="5143675"/>
            <a:chOff x="0" y="0"/>
            <a:chExt cx="9143950" cy="5143675"/>
          </a:xfrm>
        </p:grpSpPr>
        <p:sp>
          <p:nvSpPr>
            <p:cNvPr id="128" name="Google Shape;128;p21"/>
            <p:cNvSpPr/>
            <p:nvPr/>
          </p:nvSpPr>
          <p:spPr>
            <a:xfrm>
              <a:off x="8867350" y="175"/>
              <a:ext cx="2766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1"/>
            <p:cNvSpPr/>
            <p:nvPr/>
          </p:nvSpPr>
          <p:spPr>
            <a:xfrm>
              <a:off x="0" y="0"/>
              <a:ext cx="2766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4" r:id="rId4"/>
    <p:sldLayoutId id="2147483655" r:id="rId5"/>
    <p:sldLayoutId id="2147483656" r:id="rId6"/>
    <p:sldLayoutId id="2147483658" r:id="rId7"/>
    <p:sldLayoutId id="2147483665" r:id="rId8"/>
    <p:sldLayoutId id="2147483667" r:id="rId9"/>
    <p:sldLayoutId id="214748366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inkedin.com/in/nihal-ptz-986921319/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www.instagram.com/the.ptz/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nihalptz" TargetMode="External"/><Relationship Id="rId5" Type="http://schemas.openxmlformats.org/officeDocument/2006/relationships/hyperlink" Target="mailto:nihalptz@gmail.com" TargetMode="External"/><Relationship Id="rId4" Type="http://schemas.openxmlformats.org/officeDocument/2006/relationships/image" Target="../media/image2.png"/><Relationship Id="rId9" Type="http://schemas.openxmlformats.org/officeDocument/2006/relationships/hyperlink" Target="https://x.com/the_ptz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26"/>
          <p:cNvGrpSpPr/>
          <p:nvPr/>
        </p:nvGrpSpPr>
        <p:grpSpPr>
          <a:xfrm>
            <a:off x="5255742" y="0"/>
            <a:ext cx="3888267" cy="5143502"/>
            <a:chOff x="5255742" y="0"/>
            <a:chExt cx="3888267" cy="5143502"/>
          </a:xfrm>
        </p:grpSpPr>
        <p:pic>
          <p:nvPicPr>
            <p:cNvPr id="145" name="Google Shape;145;p26"/>
            <p:cNvPicPr preferRelativeResize="0"/>
            <p:nvPr/>
          </p:nvPicPr>
          <p:blipFill rotWithShape="1">
            <a:blip r:embed="rId3">
              <a:alphaModFix/>
            </a:blip>
            <a:srcRect l="12185" t="8487" r="54638" b="56639"/>
            <a:stretch/>
          </p:blipFill>
          <p:spPr>
            <a:xfrm>
              <a:off x="7145375" y="0"/>
              <a:ext cx="1846226" cy="125272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6" name="Google Shape;146;p26"/>
            <p:cNvGrpSpPr/>
            <p:nvPr/>
          </p:nvGrpSpPr>
          <p:grpSpPr>
            <a:xfrm>
              <a:off x="5633400" y="481750"/>
              <a:ext cx="3133000" cy="2113400"/>
              <a:chOff x="5633400" y="481750"/>
              <a:chExt cx="3133000" cy="2113400"/>
            </a:xfrm>
          </p:grpSpPr>
          <p:pic>
            <p:nvPicPr>
              <p:cNvPr id="147" name="Google Shape;147;p26"/>
              <p:cNvPicPr preferRelativeResize="0"/>
              <p:nvPr/>
            </p:nvPicPr>
            <p:blipFill rotWithShape="1">
              <a:blip r:embed="rId4">
                <a:alphaModFix/>
              </a:blip>
              <a:srcRect l="5437" t="15456" b="10590"/>
              <a:stretch/>
            </p:blipFill>
            <p:spPr>
              <a:xfrm>
                <a:off x="5633400" y="481750"/>
                <a:ext cx="2265364" cy="16255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8" name="Google Shape;148;p26"/>
              <p:cNvPicPr preferRelativeResize="0"/>
              <p:nvPr/>
            </p:nvPicPr>
            <p:blipFill rotWithShape="1">
              <a:blip r:embed="rId4">
                <a:alphaModFix/>
              </a:blip>
              <a:srcRect l="5437" t="15456" b="10590"/>
              <a:stretch/>
            </p:blipFill>
            <p:spPr>
              <a:xfrm>
                <a:off x="6501036" y="969575"/>
                <a:ext cx="2265364" cy="16255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49" name="Google Shape;149;p26"/>
            <p:cNvGrpSpPr/>
            <p:nvPr/>
          </p:nvGrpSpPr>
          <p:grpSpPr>
            <a:xfrm>
              <a:off x="5633400" y="2548350"/>
              <a:ext cx="3133000" cy="2113400"/>
              <a:chOff x="5633400" y="2548350"/>
              <a:chExt cx="3133000" cy="2113400"/>
            </a:xfrm>
          </p:grpSpPr>
          <p:pic>
            <p:nvPicPr>
              <p:cNvPr id="150" name="Google Shape;150;p26"/>
              <p:cNvPicPr preferRelativeResize="0"/>
              <p:nvPr/>
            </p:nvPicPr>
            <p:blipFill rotWithShape="1">
              <a:blip r:embed="rId4">
                <a:alphaModFix/>
              </a:blip>
              <a:srcRect l="5437" t="15456" b="10590"/>
              <a:stretch/>
            </p:blipFill>
            <p:spPr>
              <a:xfrm>
                <a:off x="5633400" y="2548350"/>
                <a:ext cx="2265364" cy="16255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1" name="Google Shape;151;p26"/>
              <p:cNvPicPr preferRelativeResize="0"/>
              <p:nvPr/>
            </p:nvPicPr>
            <p:blipFill rotWithShape="1">
              <a:blip r:embed="rId4">
                <a:alphaModFix/>
              </a:blip>
              <a:srcRect l="5437" t="15456" b="10590"/>
              <a:stretch/>
            </p:blipFill>
            <p:spPr>
              <a:xfrm>
                <a:off x="6501036" y="3036175"/>
                <a:ext cx="2265364" cy="16255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52" name="Google Shape;152;p26"/>
            <p:cNvPicPr preferRelativeResize="0"/>
            <p:nvPr/>
          </p:nvPicPr>
          <p:blipFill rotWithShape="1">
            <a:blip r:embed="rId3">
              <a:alphaModFix/>
            </a:blip>
            <a:srcRect l="12185" t="4243" r="54638" b="56641"/>
            <a:stretch/>
          </p:blipFill>
          <p:spPr>
            <a:xfrm>
              <a:off x="5255750" y="3662175"/>
              <a:ext cx="1846226" cy="140512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53" name="Google Shape;153;p26"/>
            <p:cNvGrpSpPr/>
            <p:nvPr/>
          </p:nvGrpSpPr>
          <p:grpSpPr>
            <a:xfrm>
              <a:off x="7776525" y="1645850"/>
              <a:ext cx="1367484" cy="2113400"/>
              <a:chOff x="5633400" y="481750"/>
              <a:chExt cx="1367484" cy="2113400"/>
            </a:xfrm>
          </p:grpSpPr>
          <p:pic>
            <p:nvPicPr>
              <p:cNvPr id="154" name="Google Shape;154;p26"/>
              <p:cNvPicPr preferRelativeResize="0"/>
              <p:nvPr/>
            </p:nvPicPr>
            <p:blipFill rotWithShape="1">
              <a:blip r:embed="rId4">
                <a:alphaModFix/>
              </a:blip>
              <a:srcRect l="5439" t="15456" r="37479" b="10590"/>
              <a:stretch/>
            </p:blipFill>
            <p:spPr>
              <a:xfrm>
                <a:off x="5633400" y="481750"/>
                <a:ext cx="1367475" cy="16255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5" name="Google Shape;155;p26"/>
              <p:cNvPicPr preferRelativeResize="0"/>
              <p:nvPr/>
            </p:nvPicPr>
            <p:blipFill rotWithShape="1">
              <a:blip r:embed="rId4">
                <a:alphaModFix/>
              </a:blip>
              <a:srcRect l="5437" t="15456" r="73697" b="10590"/>
              <a:stretch/>
            </p:blipFill>
            <p:spPr>
              <a:xfrm>
                <a:off x="6501033" y="969575"/>
                <a:ext cx="499850" cy="16255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6" name="Google Shape;156;p26"/>
            <p:cNvGrpSpPr/>
            <p:nvPr/>
          </p:nvGrpSpPr>
          <p:grpSpPr>
            <a:xfrm>
              <a:off x="7691500" y="3759250"/>
              <a:ext cx="1452506" cy="1384250"/>
              <a:chOff x="5633400" y="481750"/>
              <a:chExt cx="1452506" cy="1384250"/>
            </a:xfrm>
          </p:grpSpPr>
          <p:pic>
            <p:nvPicPr>
              <p:cNvPr id="157" name="Google Shape;157;p26"/>
              <p:cNvPicPr preferRelativeResize="0"/>
              <p:nvPr/>
            </p:nvPicPr>
            <p:blipFill rotWithShape="1">
              <a:blip r:embed="rId4">
                <a:alphaModFix/>
              </a:blip>
              <a:srcRect l="5438" t="15454" r="33929" b="21569"/>
              <a:stretch/>
            </p:blipFill>
            <p:spPr>
              <a:xfrm>
                <a:off x="5633400" y="481750"/>
                <a:ext cx="1452498" cy="13842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8" name="Google Shape;158;p26"/>
              <p:cNvPicPr preferRelativeResize="0"/>
              <p:nvPr/>
            </p:nvPicPr>
            <p:blipFill rotWithShape="1">
              <a:blip r:embed="rId4">
                <a:alphaModFix/>
              </a:blip>
              <a:srcRect l="5437" t="15456" r="70148" b="43762"/>
              <a:stretch/>
            </p:blipFill>
            <p:spPr>
              <a:xfrm>
                <a:off x="6501033" y="969575"/>
                <a:ext cx="584873" cy="89642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9" name="Google Shape;159;p26"/>
            <p:cNvGrpSpPr/>
            <p:nvPr/>
          </p:nvGrpSpPr>
          <p:grpSpPr>
            <a:xfrm>
              <a:off x="5255742" y="1328925"/>
              <a:ext cx="1386156" cy="2113400"/>
              <a:chOff x="7380242" y="481750"/>
              <a:chExt cx="1386156" cy="2113400"/>
            </a:xfrm>
          </p:grpSpPr>
          <p:pic>
            <p:nvPicPr>
              <p:cNvPr id="160" name="Google Shape;160;p26"/>
              <p:cNvPicPr preferRelativeResize="0"/>
              <p:nvPr/>
            </p:nvPicPr>
            <p:blipFill rotWithShape="1">
              <a:blip r:embed="rId4">
                <a:alphaModFix/>
              </a:blip>
              <a:srcRect l="78355" t="15456" b="10590"/>
              <a:stretch/>
            </p:blipFill>
            <p:spPr>
              <a:xfrm>
                <a:off x="7380242" y="481750"/>
                <a:ext cx="518523" cy="16255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1" name="Google Shape;161;p26"/>
              <p:cNvPicPr preferRelativeResize="0"/>
              <p:nvPr/>
            </p:nvPicPr>
            <p:blipFill rotWithShape="1">
              <a:blip r:embed="rId4">
                <a:alphaModFix/>
              </a:blip>
              <a:srcRect l="42139" t="15456" b="10590"/>
              <a:stretch/>
            </p:blipFill>
            <p:spPr>
              <a:xfrm>
                <a:off x="7380250" y="969575"/>
                <a:ext cx="1386148" cy="16255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62" name="Google Shape;162;p26"/>
            <p:cNvGrpSpPr/>
            <p:nvPr/>
          </p:nvGrpSpPr>
          <p:grpSpPr>
            <a:xfrm>
              <a:off x="5255750" y="0"/>
              <a:ext cx="1250074" cy="1418251"/>
              <a:chOff x="7516325" y="1176900"/>
              <a:chExt cx="1250074" cy="1418251"/>
            </a:xfrm>
          </p:grpSpPr>
          <p:pic>
            <p:nvPicPr>
              <p:cNvPr id="163" name="Google Shape;163;p26"/>
              <p:cNvPicPr preferRelativeResize="0"/>
              <p:nvPr/>
            </p:nvPicPr>
            <p:blipFill rotWithShape="1">
              <a:blip r:embed="rId4">
                <a:alphaModFix/>
              </a:blip>
              <a:srcRect l="84035" t="47081" b="10590"/>
              <a:stretch/>
            </p:blipFill>
            <p:spPr>
              <a:xfrm>
                <a:off x="7516325" y="1176900"/>
                <a:ext cx="382449" cy="93042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4" name="Google Shape;164;p26"/>
              <p:cNvPicPr preferRelativeResize="0"/>
              <p:nvPr/>
            </p:nvPicPr>
            <p:blipFill rotWithShape="1">
              <a:blip r:embed="rId4">
                <a:alphaModFix/>
              </a:blip>
              <a:srcRect l="47818" t="25487" b="10586"/>
              <a:stretch/>
            </p:blipFill>
            <p:spPr>
              <a:xfrm>
                <a:off x="7516325" y="1190025"/>
                <a:ext cx="1250074" cy="14051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65" name="Google Shape;165;p26"/>
            <p:cNvPicPr preferRelativeResize="0"/>
            <p:nvPr/>
          </p:nvPicPr>
          <p:blipFill rotWithShape="1">
            <a:blip r:embed="rId3">
              <a:alphaModFix/>
            </a:blip>
            <a:srcRect l="12186" t="12511" r="59778" b="56640"/>
            <a:stretch/>
          </p:blipFill>
          <p:spPr>
            <a:xfrm>
              <a:off x="7583873" y="0"/>
              <a:ext cx="1560125" cy="11081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26"/>
            <p:cNvPicPr preferRelativeResize="0"/>
            <p:nvPr/>
          </p:nvPicPr>
          <p:blipFill rotWithShape="1">
            <a:blip r:embed="rId3">
              <a:alphaModFix/>
            </a:blip>
            <a:srcRect l="12186" t="16053" r="67425" b="56640"/>
            <a:stretch/>
          </p:blipFill>
          <p:spPr>
            <a:xfrm>
              <a:off x="8009420" y="0"/>
              <a:ext cx="1134577" cy="9809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26"/>
            <p:cNvPicPr preferRelativeResize="0"/>
            <p:nvPr/>
          </p:nvPicPr>
          <p:blipFill rotWithShape="1">
            <a:blip r:embed="rId3">
              <a:alphaModFix/>
            </a:blip>
            <a:srcRect l="12185" t="4243" r="54638" b="69203"/>
            <a:stretch/>
          </p:blipFill>
          <p:spPr>
            <a:xfrm>
              <a:off x="5255750" y="4189596"/>
              <a:ext cx="1846226" cy="9538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8" name="Google Shape;168;p26"/>
            <p:cNvPicPr preferRelativeResize="0"/>
            <p:nvPr/>
          </p:nvPicPr>
          <p:blipFill rotWithShape="1">
            <a:blip r:embed="rId3">
              <a:alphaModFix/>
            </a:blip>
            <a:srcRect l="20452" t="4243" r="54638" b="74622"/>
            <a:stretch/>
          </p:blipFill>
          <p:spPr>
            <a:xfrm>
              <a:off x="5255750" y="4384300"/>
              <a:ext cx="1386148" cy="7592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9" name="Google Shape;169;p26"/>
          <p:cNvSpPr txBox="1">
            <a:spLocks noGrp="1"/>
          </p:cNvSpPr>
          <p:nvPr>
            <p:ph type="ctrTitle"/>
          </p:nvPr>
        </p:nvSpPr>
        <p:spPr>
          <a:xfrm>
            <a:off x="713225" y="726600"/>
            <a:ext cx="4289400" cy="277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/>
              <a:t>SOLAR POWER GENERATION PREDICTION </a:t>
            </a:r>
          </a:p>
        </p:txBody>
      </p:sp>
      <p:sp>
        <p:nvSpPr>
          <p:cNvPr id="170" name="Google Shape;170;p26"/>
          <p:cNvSpPr txBox="1">
            <a:spLocks noGrp="1"/>
          </p:cNvSpPr>
          <p:nvPr>
            <p:ph type="subTitle" idx="1"/>
          </p:nvPr>
        </p:nvSpPr>
        <p:spPr>
          <a:xfrm>
            <a:off x="797725" y="3759250"/>
            <a:ext cx="3090526" cy="7761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Predicting Energy Production using Environmental Variables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1E6AA9-65A3-4585-A7B2-0C166E97E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355" y="868964"/>
            <a:ext cx="4920045" cy="27310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0A0120-B796-4EB6-B1C4-78C25CD0DCC8}"/>
              </a:ext>
            </a:extLst>
          </p:cNvPr>
          <p:cNvSpPr txBox="1"/>
          <p:nvPr/>
        </p:nvSpPr>
        <p:spPr>
          <a:xfrm>
            <a:off x="5450400" y="865406"/>
            <a:ext cx="355390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Clr>
                <a:schemeClr val="bg2"/>
              </a:buClr>
              <a:buSzPct val="90000"/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Check </a:t>
            </a:r>
            <a:r>
              <a:rPr lang="en-US" sz="1600" b="0" i="0" dirty="0">
                <a:solidFill>
                  <a:srgbClr val="163B75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the z-score of each feature that have outliers, to know whether we need to remove outliers or not.</a:t>
            </a:r>
          </a:p>
          <a:p>
            <a:pPr marL="285750" indent="-285750" algn="just">
              <a:buClr>
                <a:schemeClr val="bg2"/>
              </a:buClr>
              <a:buSzPct val="90000"/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Generally the thresholds for outliers is between -2 and 2. In our dataset outliers present in our features lies between the range of thresholds, so we do not need to transform or remove the outliers.</a:t>
            </a:r>
          </a:p>
        </p:txBody>
      </p:sp>
      <p:sp>
        <p:nvSpPr>
          <p:cNvPr id="7" name="Google Shape;307;p37">
            <a:extLst>
              <a:ext uri="{FF2B5EF4-FFF2-40B4-BE49-F238E27FC236}">
                <a16:creationId xmlns:a16="http://schemas.microsoft.com/office/drawing/2014/main" id="{6EC0B363-D4F5-4843-BADD-1932F491D6D7}"/>
              </a:ext>
            </a:extLst>
          </p:cNvPr>
          <p:cNvSpPr txBox="1">
            <a:spLocks/>
          </p:cNvSpPr>
          <p:nvPr/>
        </p:nvSpPr>
        <p:spPr>
          <a:xfrm>
            <a:off x="446401" y="34941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IN" sz="2800" dirty="0"/>
              <a:t>BOX PLOT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809A80-BDB6-4067-AC64-B6EA55ED362E}"/>
              </a:ext>
            </a:extLst>
          </p:cNvPr>
          <p:cNvSpPr txBox="1"/>
          <p:nvPr/>
        </p:nvSpPr>
        <p:spPr>
          <a:xfrm>
            <a:off x="530355" y="3694973"/>
            <a:ext cx="847394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3464" marR="0" indent="-283464" algn="just" rtl="0"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SzPct val="90000"/>
              <a:buFont typeface="Wingdings" panose="05000000000000000000" pitchFamily="2" charset="2"/>
              <a:buChar char="Ø"/>
            </a:pPr>
            <a:r>
              <a:rPr lang="en-US" sz="1600" b="0" i="0" dirty="0">
                <a:solidFill>
                  <a:srgbClr val="163B75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One Hot Encoding to covert categorical column(sky-cover) into numerical column.</a:t>
            </a:r>
          </a:p>
          <a:p>
            <a:pPr marL="283464" marR="0" indent="-283464" algn="just" rtl="0"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SzPct val="90000"/>
              <a:buFont typeface="Wingdings" panose="05000000000000000000" pitchFamily="2" charset="2"/>
              <a:buChar char="Ø"/>
            </a:pPr>
            <a:r>
              <a:rPr lang="en-US" sz="1600" b="0" i="0" dirty="0">
                <a:solidFill>
                  <a:srgbClr val="163B75"/>
                </a:solidFill>
                <a:effectLst/>
                <a:latin typeface="Open Sans" pitchFamily="2" charset="0"/>
                <a:ea typeface="Open Sans" pitchFamily="2" charset="0"/>
                <a:cs typeface="Open Sans" pitchFamily="2" charset="0"/>
              </a:rPr>
              <a:t>After this perform standardization to normalize the whole dataset.</a:t>
            </a:r>
            <a:endParaRPr lang="en-IN" sz="16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03782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307;p37">
            <a:extLst>
              <a:ext uri="{FF2B5EF4-FFF2-40B4-BE49-F238E27FC236}">
                <a16:creationId xmlns:a16="http://schemas.microsoft.com/office/drawing/2014/main" id="{CA6DB922-34C0-49FF-A9E5-86961AA8814A}"/>
              </a:ext>
            </a:extLst>
          </p:cNvPr>
          <p:cNvSpPr txBox="1">
            <a:spLocks/>
          </p:cNvSpPr>
          <p:nvPr/>
        </p:nvSpPr>
        <p:spPr>
          <a:xfrm>
            <a:off x="664745" y="383968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IN" sz="2800"/>
              <a:t>INSIGHTS FROM THE DATASET</a:t>
            </a:r>
            <a:br>
              <a:rPr lang="en-IN" sz="2800"/>
            </a:br>
            <a:endParaRPr lang="en-IN" sz="28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08243B-308D-4F6F-BF3B-FB72AA130EDE}"/>
              </a:ext>
            </a:extLst>
          </p:cNvPr>
          <p:cNvSpPr txBox="1"/>
          <p:nvPr/>
        </p:nvSpPr>
        <p:spPr>
          <a:xfrm>
            <a:off x="656356" y="1111010"/>
            <a:ext cx="7509600" cy="22690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The temperature and power generated variables are positively correlated. </a:t>
            </a:r>
          </a:p>
          <a:p>
            <a:pPr marL="285750" indent="-285750" algn="just">
              <a:lnSpc>
                <a:spcPct val="150000"/>
              </a:lnSpc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The wind speed and power generated variables are positively correlated. </a:t>
            </a:r>
          </a:p>
          <a:p>
            <a:pPr marL="285750" indent="-285750" algn="just">
              <a:lnSpc>
                <a:spcPct val="150000"/>
              </a:lnSpc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The distance to solar noon and wind direction variables are negatively correlated. </a:t>
            </a:r>
          </a:p>
          <a:p>
            <a:pPr marL="285750" indent="-285750" algn="just">
              <a:lnSpc>
                <a:spcPct val="150000"/>
              </a:lnSpc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The dataset has a relatively high variance in temperature and power generated.</a:t>
            </a:r>
            <a:endParaRPr lang="en-IN" sz="1600">
              <a:solidFill>
                <a:srgbClr val="163B75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2826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07;p37">
            <a:extLst>
              <a:ext uri="{FF2B5EF4-FFF2-40B4-BE49-F238E27FC236}">
                <a16:creationId xmlns:a16="http://schemas.microsoft.com/office/drawing/2014/main" id="{3E3682A3-FCF4-4006-91AD-655668D38D44}"/>
              </a:ext>
            </a:extLst>
          </p:cNvPr>
          <p:cNvSpPr txBox="1">
            <a:spLocks/>
          </p:cNvSpPr>
          <p:nvPr/>
        </p:nvSpPr>
        <p:spPr>
          <a:xfrm>
            <a:off x="678055" y="36719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IN" sz="2800"/>
              <a:t>MODEL BUILDING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EB3ABC-E23E-4CA9-9640-E631E55E6809}"/>
              </a:ext>
            </a:extLst>
          </p:cNvPr>
          <p:cNvSpPr txBox="1"/>
          <p:nvPr/>
        </p:nvSpPr>
        <p:spPr>
          <a:xfrm>
            <a:off x="523624" y="1018766"/>
            <a:ext cx="7487861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b="1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Data Preprocessing: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Handled missing values and outliers.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Applied feature scaling where necessary.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Used correlation heatmaps to understand variable relationships.</a:t>
            </a:r>
          </a:p>
          <a:p>
            <a:pPr marL="609600" lvl="1" algn="just">
              <a:buClr>
                <a:schemeClr val="bg2"/>
              </a:buClr>
              <a:buSzPct val="70000"/>
            </a:pPr>
            <a:endParaRPr lang="en-US" sz="1600" b="1">
              <a:solidFill>
                <a:srgbClr val="163B75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b="1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Models Used: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Gradient Boosting Regressor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Random Forest Regressor (Best performing)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XGB Booster</a:t>
            </a:r>
          </a:p>
          <a:p>
            <a:pPr marL="609600" lvl="1" algn="just">
              <a:buClr>
                <a:schemeClr val="bg2"/>
              </a:buClr>
              <a:buSzPct val="70000"/>
            </a:pPr>
            <a:endParaRPr lang="en-US" sz="1600">
              <a:solidFill>
                <a:srgbClr val="163B75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b="1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Selection Criteria: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Compared models based on performance metrics like R², MAE, RMSE.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Focused on reducing error and improving prediction accuracy.</a:t>
            </a:r>
          </a:p>
        </p:txBody>
      </p:sp>
    </p:spTree>
    <p:extLst>
      <p:ext uri="{BB962C8B-B14F-4D97-AF65-F5344CB8AC3E}">
        <p14:creationId xmlns:p14="http://schemas.microsoft.com/office/powerpoint/2010/main" val="3583714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8637C76-5F90-439B-8991-4A12C54A8748}"/>
              </a:ext>
            </a:extLst>
          </p:cNvPr>
          <p:cNvSpPr txBox="1"/>
          <p:nvPr/>
        </p:nvSpPr>
        <p:spPr>
          <a:xfrm>
            <a:off x="548791" y="1116541"/>
            <a:ext cx="7487861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b="1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Evaluation Metrics: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R² Score: Measures how well the model fits the data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Mean Absolute Error (MAE): Average of absolute differences between predictions and actual values.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Root Mean Squared Error (RMSE): Measures the square root of the average squared differences between prediction and actual values.</a:t>
            </a:r>
          </a:p>
          <a:p>
            <a:pPr marL="609600" lvl="1" algn="just">
              <a:buClr>
                <a:schemeClr val="bg2"/>
              </a:buClr>
              <a:buSzPct val="70000"/>
            </a:pPr>
            <a:endParaRPr lang="en-US" sz="1600">
              <a:solidFill>
                <a:srgbClr val="163B75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b="1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Best Model: </a:t>
            </a: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Random Forest Regressor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Achieved highest R² and lowest RMSE.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Robust in handling feature interactions and non-linearity.</a:t>
            </a:r>
          </a:p>
        </p:txBody>
      </p:sp>
      <p:sp>
        <p:nvSpPr>
          <p:cNvPr id="6" name="Google Shape;307;p37">
            <a:extLst>
              <a:ext uri="{FF2B5EF4-FFF2-40B4-BE49-F238E27FC236}">
                <a16:creationId xmlns:a16="http://schemas.microsoft.com/office/drawing/2014/main" id="{56233D07-F64D-4D6A-AD10-E8E56F9B41BC}"/>
              </a:ext>
            </a:extLst>
          </p:cNvPr>
          <p:cNvSpPr txBox="1">
            <a:spLocks/>
          </p:cNvSpPr>
          <p:nvPr/>
        </p:nvSpPr>
        <p:spPr>
          <a:xfrm>
            <a:off x="678055" y="392357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IN" sz="2800"/>
              <a:t>MODEL EVALUATION</a:t>
            </a:r>
          </a:p>
        </p:txBody>
      </p:sp>
    </p:spTree>
    <p:extLst>
      <p:ext uri="{BB962C8B-B14F-4D97-AF65-F5344CB8AC3E}">
        <p14:creationId xmlns:p14="http://schemas.microsoft.com/office/powerpoint/2010/main" val="7249370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8637C76-5F90-439B-8991-4A12C54A8748}"/>
              </a:ext>
            </a:extLst>
          </p:cNvPr>
          <p:cNvSpPr txBox="1"/>
          <p:nvPr/>
        </p:nvSpPr>
        <p:spPr>
          <a:xfrm>
            <a:off x="548791" y="1116541"/>
            <a:ext cx="7487861" cy="246221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latin typeface="Open Sans"/>
                <a:ea typeface="Open Sans"/>
              </a:rPr>
              <a:t>Platform: </a:t>
            </a:r>
            <a:endParaRPr lang="en-US" b="1" dirty="0">
              <a:solidFill>
                <a:schemeClr val="tx1"/>
              </a:solidFill>
            </a:endParaRPr>
          </a:p>
          <a:p>
            <a:pPr marL="895350" lvl="1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1"/>
                </a:solidFill>
                <a:latin typeface="Open Sans"/>
                <a:ea typeface="Open Sans"/>
              </a:rPr>
              <a:t>Deployed using </a:t>
            </a:r>
            <a:r>
              <a:rPr lang="en-US" sz="1600" i="1" dirty="0" err="1">
                <a:solidFill>
                  <a:schemeClr val="tx1"/>
                </a:solidFill>
                <a:latin typeface="Open Sans"/>
                <a:ea typeface="Open Sans"/>
              </a:rPr>
              <a:t>Streamlit</a:t>
            </a:r>
            <a:r>
              <a:rPr lang="en-US" sz="1600" dirty="0">
                <a:solidFill>
                  <a:schemeClr val="tx1"/>
                </a:solidFill>
                <a:latin typeface="Open Sans"/>
                <a:ea typeface="Open Sans"/>
              </a:rPr>
              <a:t> for a simple web interface.</a:t>
            </a:r>
          </a:p>
          <a:p>
            <a:pPr marL="895350" lvl="1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</a:endParaRPr>
          </a:p>
          <a:p>
            <a:pPr marL="438150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latin typeface="Open Sans"/>
                <a:ea typeface="Open Sans"/>
              </a:rPr>
              <a:t>Model:</a:t>
            </a:r>
          </a:p>
          <a:p>
            <a:pPr marL="895350" lvl="1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1"/>
                </a:solidFill>
                <a:latin typeface="Open Sans"/>
                <a:ea typeface="Open Sans"/>
              </a:rPr>
              <a:t>Integrated the best-performing </a:t>
            </a:r>
            <a:r>
              <a:rPr lang="en-US" sz="1600" i="1" dirty="0" err="1">
                <a:solidFill>
                  <a:schemeClr val="tx1"/>
                </a:solidFill>
                <a:latin typeface="Open Sans"/>
                <a:ea typeface="Open Sans"/>
              </a:rPr>
              <a:t>RandomForest</a:t>
            </a:r>
            <a:r>
              <a:rPr lang="en-US" sz="1600" i="1" dirty="0">
                <a:solidFill>
                  <a:schemeClr val="tx1"/>
                </a:solidFill>
                <a:latin typeface="Open Sans"/>
                <a:ea typeface="Open Sans"/>
              </a:rPr>
              <a:t> Regressor</a:t>
            </a:r>
            <a:r>
              <a:rPr lang="en-US" sz="1600" dirty="0">
                <a:solidFill>
                  <a:schemeClr val="tx1"/>
                </a:solidFill>
                <a:latin typeface="Open Sans"/>
                <a:ea typeface="Open Sans"/>
              </a:rPr>
              <a:t>.</a:t>
            </a:r>
          </a:p>
          <a:p>
            <a:pPr marL="895350" lvl="1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</a:endParaRPr>
          </a:p>
          <a:p>
            <a:pPr marL="438150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latin typeface="Open Sans"/>
                <a:ea typeface="Open Sans"/>
              </a:rPr>
              <a:t>User Interface:</a:t>
            </a:r>
          </a:p>
          <a:p>
            <a:pPr marL="895350" lvl="1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1"/>
                </a:solidFill>
                <a:latin typeface="Open Sans"/>
                <a:ea typeface="Open Sans"/>
              </a:rPr>
              <a:t>Easy-to-use input fields with real-time predictions.</a:t>
            </a:r>
          </a:p>
          <a:p>
            <a:pPr marL="895350" lvl="1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</a:endParaRPr>
          </a:p>
          <a:p>
            <a:pPr marL="895350" lvl="1" indent="-285750" algn="just">
              <a:buClr>
                <a:srgbClr val="A0695A"/>
              </a:buClr>
              <a:buSzPct val="70000"/>
              <a:buFont typeface="Wingdings" panose="05000000000000000000" pitchFamily="2" charset="2"/>
              <a:buChar char="v"/>
            </a:pPr>
            <a:endParaRPr lang="en-US" sz="1600" dirty="0">
              <a:solidFill>
                <a:srgbClr val="163B75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6" name="Google Shape;307;p37">
            <a:extLst>
              <a:ext uri="{FF2B5EF4-FFF2-40B4-BE49-F238E27FC236}">
                <a16:creationId xmlns:a16="http://schemas.microsoft.com/office/drawing/2014/main" id="{56233D07-F64D-4D6A-AD10-E8E56F9B41BC}"/>
              </a:ext>
            </a:extLst>
          </p:cNvPr>
          <p:cNvSpPr txBox="1">
            <a:spLocks/>
          </p:cNvSpPr>
          <p:nvPr/>
        </p:nvSpPr>
        <p:spPr>
          <a:xfrm>
            <a:off x="678055" y="392357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GB" sz="2800"/>
              <a:t>DEPLOYMENT</a:t>
            </a:r>
            <a:endParaRPr lang="en-IN" sz="2800">
              <a:solidFill>
                <a:srgbClr val="000000"/>
              </a:solidFill>
            </a:endParaRPr>
          </a:p>
          <a:p>
            <a:endParaRPr lang="en-IN" sz="2800">
              <a:solidFill>
                <a:srgbClr val="163B7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055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307;p37">
            <a:extLst>
              <a:ext uri="{FF2B5EF4-FFF2-40B4-BE49-F238E27FC236}">
                <a16:creationId xmlns:a16="http://schemas.microsoft.com/office/drawing/2014/main" id="{56233D07-F64D-4D6A-AD10-E8E56F9B41BC}"/>
              </a:ext>
            </a:extLst>
          </p:cNvPr>
          <p:cNvSpPr txBox="1">
            <a:spLocks/>
          </p:cNvSpPr>
          <p:nvPr/>
        </p:nvSpPr>
        <p:spPr>
          <a:xfrm>
            <a:off x="678055" y="392357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GB" sz="2800"/>
              <a:t>DEPLOYMENT MODEL</a:t>
            </a:r>
            <a:endParaRPr lang="en-IN" sz="2800">
              <a:solidFill>
                <a:srgbClr val="000000"/>
              </a:solidFill>
            </a:endParaRPr>
          </a:p>
          <a:p>
            <a:endParaRPr lang="en-IN" sz="2800">
              <a:solidFill>
                <a:srgbClr val="163B75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E104997-0F85-F203-0580-4F4D7C4436A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46" b="2346"/>
          <a:stretch/>
        </p:blipFill>
        <p:spPr>
          <a:xfrm>
            <a:off x="747116" y="1094400"/>
            <a:ext cx="7745007" cy="351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0504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8637C76-5F90-439B-8991-4A12C54A8748}"/>
              </a:ext>
            </a:extLst>
          </p:cNvPr>
          <p:cNvSpPr txBox="1"/>
          <p:nvPr/>
        </p:nvSpPr>
        <p:spPr>
          <a:xfrm>
            <a:off x="561572" y="806941"/>
            <a:ext cx="8582428" cy="461664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438150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latin typeface="Open Sans"/>
                <a:ea typeface="Open Sans"/>
              </a:rPr>
              <a:t>Data Quality:</a:t>
            </a:r>
            <a:endParaRPr lang="en-US" b="1" dirty="0">
              <a:solidFill>
                <a:schemeClr val="tx1"/>
              </a:solidFill>
            </a:endParaRPr>
          </a:p>
          <a:p>
            <a:pPr marL="895350" lvl="1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1"/>
                </a:solidFill>
                <a:latin typeface="Open Sans"/>
                <a:ea typeface="Open Sans"/>
              </a:rPr>
              <a:t>Managing missing values and ensuring accurate imputation.</a:t>
            </a:r>
          </a:p>
          <a:p>
            <a:pPr marL="895350" lvl="1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</a:endParaRPr>
          </a:p>
          <a:p>
            <a:pPr marL="438150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latin typeface="Open Sans"/>
                <a:ea typeface="Open Sans"/>
                <a:cs typeface="Open Sans"/>
              </a:rPr>
              <a:t>Outlier Handling:</a:t>
            </a:r>
          </a:p>
          <a:p>
            <a:pPr marL="895350" lvl="1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1"/>
                </a:solidFill>
                <a:latin typeface="Open Sans"/>
                <a:ea typeface="Open Sans"/>
                <a:cs typeface="Open Sans"/>
              </a:rPr>
              <a:t>Detecting and treating outliers in environmental variables.</a:t>
            </a:r>
          </a:p>
          <a:p>
            <a:pPr marL="895350" lvl="1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</a:endParaRPr>
          </a:p>
          <a:p>
            <a:pPr marL="438150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latin typeface="Open Sans"/>
                <a:ea typeface="Open Sans"/>
                <a:cs typeface="Open Sans"/>
              </a:rPr>
              <a:t>Feature Scaling: </a:t>
            </a:r>
          </a:p>
          <a:p>
            <a:pPr marL="895350" lvl="1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1"/>
                </a:solidFill>
                <a:latin typeface="Open Sans"/>
                <a:ea typeface="Open Sans"/>
                <a:cs typeface="Open Sans"/>
              </a:rPr>
              <a:t>Normalizing variables for better model performance.</a:t>
            </a:r>
          </a:p>
          <a:p>
            <a:pPr marL="895350" lvl="1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</a:endParaRPr>
          </a:p>
          <a:p>
            <a:pPr marL="438150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latin typeface="Open Sans"/>
                <a:ea typeface="Open Sans"/>
                <a:cs typeface="Open Sans"/>
              </a:rPr>
              <a:t>Model Selection:</a:t>
            </a:r>
          </a:p>
          <a:p>
            <a:pPr marL="895350" lvl="1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1"/>
                </a:solidFill>
                <a:latin typeface="Open Sans"/>
                <a:ea typeface="Open Sans"/>
                <a:cs typeface="Open Sans"/>
              </a:rPr>
              <a:t>Finding the best model, with </a:t>
            </a:r>
            <a:r>
              <a:rPr lang="en-US" sz="1600" dirty="0" err="1">
                <a:solidFill>
                  <a:schemeClr val="tx1"/>
                </a:solidFill>
                <a:latin typeface="Open Sans"/>
                <a:ea typeface="Open Sans"/>
                <a:cs typeface="Open Sans"/>
              </a:rPr>
              <a:t>RandomForest</a:t>
            </a:r>
            <a:r>
              <a:rPr lang="en-US" sz="1600" dirty="0">
                <a:solidFill>
                  <a:schemeClr val="tx1"/>
                </a:solidFill>
                <a:latin typeface="Open Sans"/>
                <a:ea typeface="Open Sans"/>
                <a:cs typeface="Open Sans"/>
              </a:rPr>
              <a:t> providing the highest accuracy.</a:t>
            </a:r>
          </a:p>
          <a:p>
            <a:pPr marL="895350" lvl="1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</a:endParaRPr>
          </a:p>
          <a:p>
            <a:pPr marL="438150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latin typeface="Open Sans"/>
                <a:ea typeface="Open Sans"/>
                <a:cs typeface="Open Sans"/>
              </a:rPr>
              <a:t>Hyperparameter Tuning:</a:t>
            </a:r>
          </a:p>
          <a:p>
            <a:pPr marL="895350" lvl="1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1"/>
                </a:solidFill>
                <a:latin typeface="Open Sans"/>
                <a:ea typeface="Open Sans"/>
                <a:cs typeface="Open Sans"/>
              </a:rPr>
              <a:t>Extensive grid search for optimal model settings.</a:t>
            </a:r>
          </a:p>
          <a:p>
            <a:pPr marL="895350" lvl="1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v"/>
            </a:pPr>
            <a:endParaRPr lang="en-US" dirty="0">
              <a:solidFill>
                <a:schemeClr val="tx1"/>
              </a:solidFill>
            </a:endParaRPr>
          </a:p>
          <a:p>
            <a:pPr marL="438150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chemeClr val="tx1"/>
                </a:solidFill>
                <a:latin typeface="Open Sans"/>
                <a:ea typeface="Open Sans"/>
                <a:cs typeface="Open Sans"/>
              </a:rPr>
              <a:t>Deployment:</a:t>
            </a:r>
          </a:p>
          <a:p>
            <a:pPr marL="895350" lvl="1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chemeClr val="tx1"/>
                </a:solidFill>
                <a:latin typeface="Open Sans"/>
                <a:ea typeface="Open Sans"/>
                <a:cs typeface="Open Sans"/>
              </a:rPr>
              <a:t>Integrating the model into </a:t>
            </a:r>
            <a:r>
              <a:rPr lang="en-US" sz="1600" dirty="0" err="1">
                <a:solidFill>
                  <a:schemeClr val="tx1"/>
                </a:solidFill>
                <a:latin typeface="Open Sans"/>
                <a:ea typeface="Open Sans"/>
                <a:cs typeface="Open Sans"/>
              </a:rPr>
              <a:t>Streamlit</a:t>
            </a:r>
            <a:r>
              <a:rPr lang="en-US" sz="1600" dirty="0">
                <a:solidFill>
                  <a:schemeClr val="tx1"/>
                </a:solidFill>
                <a:latin typeface="Open Sans"/>
                <a:ea typeface="Open Sans"/>
                <a:cs typeface="Open Sans"/>
              </a:rPr>
              <a:t> for seamless user interaction.</a:t>
            </a:r>
            <a:endParaRPr lang="en-US" dirty="0">
              <a:solidFill>
                <a:schemeClr val="tx1"/>
              </a:solidFill>
            </a:endParaRPr>
          </a:p>
          <a:p>
            <a:pPr marL="438150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tx1"/>
              </a:solidFill>
              <a:latin typeface="Open Sans"/>
              <a:ea typeface="Open Sans"/>
              <a:cs typeface="Open Sans"/>
            </a:endParaRPr>
          </a:p>
          <a:p>
            <a:pPr marL="438150" indent="-285750" algn="just">
              <a:buClr>
                <a:srgbClr val="A0695A"/>
              </a:buClr>
              <a:buSzPct val="100000"/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tx1"/>
              </a:solidFill>
              <a:latin typeface="Open Sans" pitchFamily="2" charset="0"/>
              <a:ea typeface="Open Sans" pitchFamily="2" charset="0"/>
            </a:endParaRPr>
          </a:p>
        </p:txBody>
      </p:sp>
      <p:sp>
        <p:nvSpPr>
          <p:cNvPr id="6" name="Google Shape;307;p37">
            <a:extLst>
              <a:ext uri="{FF2B5EF4-FFF2-40B4-BE49-F238E27FC236}">
                <a16:creationId xmlns:a16="http://schemas.microsoft.com/office/drawing/2014/main" id="{56233D07-F64D-4D6A-AD10-E8E56F9B41BC}"/>
              </a:ext>
            </a:extLst>
          </p:cNvPr>
          <p:cNvSpPr txBox="1">
            <a:spLocks/>
          </p:cNvSpPr>
          <p:nvPr/>
        </p:nvSpPr>
        <p:spPr>
          <a:xfrm>
            <a:off x="642055" y="234241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GB" sz="2800" dirty="0"/>
              <a:t>CHALLENGES FACED IN THE PROJECT</a:t>
            </a:r>
            <a:endParaRPr lang="en-GB" sz="2800" dirty="0">
              <a:solidFill>
                <a:srgbClr val="163B75"/>
              </a:solidFill>
            </a:endParaRPr>
          </a:p>
          <a:p>
            <a:endParaRPr lang="en-GB" sz="2800" dirty="0">
              <a:solidFill>
                <a:srgbClr val="163B7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93628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307;p37">
            <a:extLst>
              <a:ext uri="{FF2B5EF4-FFF2-40B4-BE49-F238E27FC236}">
                <a16:creationId xmlns:a16="http://schemas.microsoft.com/office/drawing/2014/main" id="{CA6DB922-34C0-49FF-A9E5-86961AA8814A}"/>
              </a:ext>
            </a:extLst>
          </p:cNvPr>
          <p:cNvSpPr txBox="1">
            <a:spLocks/>
          </p:cNvSpPr>
          <p:nvPr/>
        </p:nvSpPr>
        <p:spPr>
          <a:xfrm>
            <a:off x="720000" y="48463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 lang="en-IN"/>
          </a:p>
        </p:txBody>
      </p:sp>
      <p:sp>
        <p:nvSpPr>
          <p:cNvPr id="3" name="Google Shape;307;p37">
            <a:extLst>
              <a:ext uri="{FF2B5EF4-FFF2-40B4-BE49-F238E27FC236}">
                <a16:creationId xmlns:a16="http://schemas.microsoft.com/office/drawing/2014/main" id="{54F3CA30-2FD8-4033-9893-B40EFDFAFE51}"/>
              </a:ext>
            </a:extLst>
          </p:cNvPr>
          <p:cNvSpPr txBox="1">
            <a:spLocks/>
          </p:cNvSpPr>
          <p:nvPr/>
        </p:nvSpPr>
        <p:spPr>
          <a:xfrm>
            <a:off x="694833" y="38059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IN" sz="2800"/>
              <a:t>CONCLUSION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327358-EB43-4FC7-83BC-5AF168C76C4B}"/>
              </a:ext>
            </a:extLst>
          </p:cNvPr>
          <p:cNvSpPr txBox="1"/>
          <p:nvPr/>
        </p:nvSpPr>
        <p:spPr>
          <a:xfrm>
            <a:off x="560610" y="998936"/>
            <a:ext cx="7487861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b="1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Key Findings: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Environmental variables like temperature, wind speed, and sky cover have significant influence on power generation.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Random Forest provided the most accurate predictions due to its ability to handle complex interactions.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endParaRPr lang="en-US" sz="1600">
              <a:solidFill>
                <a:srgbClr val="163B75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b="1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Future Work: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Could explore more advanced tuning of hyperparameters for further improvement.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Potential to integrate real-time data for live prediction updates.</a:t>
            </a:r>
          </a:p>
          <a:p>
            <a:pPr marL="609600" lvl="1" algn="just">
              <a:buClr>
                <a:schemeClr val="bg2"/>
              </a:buClr>
              <a:buSzPct val="70000"/>
            </a:pPr>
            <a:endParaRPr lang="en-US" sz="1600" b="1">
              <a:solidFill>
                <a:srgbClr val="163B75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b="1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Impact: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his model can help optimize solar power generation by accurately forecasting energy output, aiding in better resource planning.</a:t>
            </a:r>
          </a:p>
        </p:txBody>
      </p:sp>
    </p:spTree>
    <p:extLst>
      <p:ext uri="{BB962C8B-B14F-4D97-AF65-F5344CB8AC3E}">
        <p14:creationId xmlns:p14="http://schemas.microsoft.com/office/powerpoint/2010/main" val="4285880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26"/>
          <p:cNvGrpSpPr/>
          <p:nvPr/>
        </p:nvGrpSpPr>
        <p:grpSpPr>
          <a:xfrm>
            <a:off x="5255742" y="0"/>
            <a:ext cx="3888267" cy="5143502"/>
            <a:chOff x="5255742" y="0"/>
            <a:chExt cx="3888267" cy="5143502"/>
          </a:xfrm>
        </p:grpSpPr>
        <p:pic>
          <p:nvPicPr>
            <p:cNvPr id="145" name="Google Shape;145;p26"/>
            <p:cNvPicPr preferRelativeResize="0"/>
            <p:nvPr/>
          </p:nvPicPr>
          <p:blipFill rotWithShape="1">
            <a:blip r:embed="rId3">
              <a:alphaModFix/>
            </a:blip>
            <a:srcRect l="12185" t="8487" r="54638" b="56639"/>
            <a:stretch/>
          </p:blipFill>
          <p:spPr>
            <a:xfrm>
              <a:off x="7145375" y="0"/>
              <a:ext cx="1846226" cy="125272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6" name="Google Shape;146;p26"/>
            <p:cNvGrpSpPr/>
            <p:nvPr/>
          </p:nvGrpSpPr>
          <p:grpSpPr>
            <a:xfrm>
              <a:off x="5633400" y="481750"/>
              <a:ext cx="3133000" cy="2113400"/>
              <a:chOff x="5633400" y="481750"/>
              <a:chExt cx="3133000" cy="2113400"/>
            </a:xfrm>
          </p:grpSpPr>
          <p:pic>
            <p:nvPicPr>
              <p:cNvPr id="147" name="Google Shape;147;p26"/>
              <p:cNvPicPr preferRelativeResize="0"/>
              <p:nvPr/>
            </p:nvPicPr>
            <p:blipFill rotWithShape="1">
              <a:blip r:embed="rId4">
                <a:alphaModFix/>
              </a:blip>
              <a:srcRect l="5437" t="15456" b="10590"/>
              <a:stretch/>
            </p:blipFill>
            <p:spPr>
              <a:xfrm>
                <a:off x="5633400" y="481750"/>
                <a:ext cx="2265364" cy="16255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8" name="Google Shape;148;p26"/>
              <p:cNvPicPr preferRelativeResize="0"/>
              <p:nvPr/>
            </p:nvPicPr>
            <p:blipFill rotWithShape="1">
              <a:blip r:embed="rId4">
                <a:alphaModFix/>
              </a:blip>
              <a:srcRect l="5437" t="15456" b="10590"/>
              <a:stretch/>
            </p:blipFill>
            <p:spPr>
              <a:xfrm>
                <a:off x="6501036" y="969575"/>
                <a:ext cx="2265364" cy="16255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49" name="Google Shape;149;p26"/>
            <p:cNvGrpSpPr/>
            <p:nvPr/>
          </p:nvGrpSpPr>
          <p:grpSpPr>
            <a:xfrm>
              <a:off x="5633400" y="2548350"/>
              <a:ext cx="3133000" cy="2113400"/>
              <a:chOff x="5633400" y="2548350"/>
              <a:chExt cx="3133000" cy="2113400"/>
            </a:xfrm>
          </p:grpSpPr>
          <p:pic>
            <p:nvPicPr>
              <p:cNvPr id="150" name="Google Shape;150;p26"/>
              <p:cNvPicPr preferRelativeResize="0"/>
              <p:nvPr/>
            </p:nvPicPr>
            <p:blipFill rotWithShape="1">
              <a:blip r:embed="rId4">
                <a:alphaModFix/>
              </a:blip>
              <a:srcRect l="5437" t="15456" b="10590"/>
              <a:stretch/>
            </p:blipFill>
            <p:spPr>
              <a:xfrm>
                <a:off x="5633400" y="2548350"/>
                <a:ext cx="2265364" cy="16255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1" name="Google Shape;151;p26"/>
              <p:cNvPicPr preferRelativeResize="0"/>
              <p:nvPr/>
            </p:nvPicPr>
            <p:blipFill rotWithShape="1">
              <a:blip r:embed="rId4">
                <a:alphaModFix/>
              </a:blip>
              <a:srcRect l="5437" t="15456" b="10590"/>
              <a:stretch/>
            </p:blipFill>
            <p:spPr>
              <a:xfrm>
                <a:off x="6501036" y="3036175"/>
                <a:ext cx="2265364" cy="16255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52" name="Google Shape;152;p26"/>
            <p:cNvPicPr preferRelativeResize="0"/>
            <p:nvPr/>
          </p:nvPicPr>
          <p:blipFill rotWithShape="1">
            <a:blip r:embed="rId3">
              <a:alphaModFix/>
            </a:blip>
            <a:srcRect l="12185" t="4243" r="54638" b="56641"/>
            <a:stretch/>
          </p:blipFill>
          <p:spPr>
            <a:xfrm>
              <a:off x="5255750" y="3662175"/>
              <a:ext cx="1846226" cy="140512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53" name="Google Shape;153;p26"/>
            <p:cNvGrpSpPr/>
            <p:nvPr/>
          </p:nvGrpSpPr>
          <p:grpSpPr>
            <a:xfrm>
              <a:off x="7776525" y="1645850"/>
              <a:ext cx="1367484" cy="2113400"/>
              <a:chOff x="5633400" y="481750"/>
              <a:chExt cx="1367484" cy="2113400"/>
            </a:xfrm>
          </p:grpSpPr>
          <p:pic>
            <p:nvPicPr>
              <p:cNvPr id="154" name="Google Shape;154;p26"/>
              <p:cNvPicPr preferRelativeResize="0"/>
              <p:nvPr/>
            </p:nvPicPr>
            <p:blipFill rotWithShape="1">
              <a:blip r:embed="rId4">
                <a:alphaModFix/>
              </a:blip>
              <a:srcRect l="5439" t="15456" r="37479" b="10590"/>
              <a:stretch/>
            </p:blipFill>
            <p:spPr>
              <a:xfrm>
                <a:off x="5633400" y="481750"/>
                <a:ext cx="1367475" cy="16255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5" name="Google Shape;155;p26"/>
              <p:cNvPicPr preferRelativeResize="0"/>
              <p:nvPr/>
            </p:nvPicPr>
            <p:blipFill rotWithShape="1">
              <a:blip r:embed="rId4">
                <a:alphaModFix/>
              </a:blip>
              <a:srcRect l="5437" t="15456" r="73697" b="10590"/>
              <a:stretch/>
            </p:blipFill>
            <p:spPr>
              <a:xfrm>
                <a:off x="6501033" y="969575"/>
                <a:ext cx="499850" cy="16255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6" name="Google Shape;156;p26"/>
            <p:cNvGrpSpPr/>
            <p:nvPr/>
          </p:nvGrpSpPr>
          <p:grpSpPr>
            <a:xfrm>
              <a:off x="7691500" y="3759250"/>
              <a:ext cx="1452506" cy="1384250"/>
              <a:chOff x="5633400" y="481750"/>
              <a:chExt cx="1452506" cy="1384250"/>
            </a:xfrm>
          </p:grpSpPr>
          <p:pic>
            <p:nvPicPr>
              <p:cNvPr id="157" name="Google Shape;157;p26"/>
              <p:cNvPicPr preferRelativeResize="0"/>
              <p:nvPr/>
            </p:nvPicPr>
            <p:blipFill rotWithShape="1">
              <a:blip r:embed="rId4">
                <a:alphaModFix/>
              </a:blip>
              <a:srcRect l="5438" t="15454" r="33929" b="21569"/>
              <a:stretch/>
            </p:blipFill>
            <p:spPr>
              <a:xfrm>
                <a:off x="5633400" y="481750"/>
                <a:ext cx="1452498" cy="138425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8" name="Google Shape;158;p26"/>
              <p:cNvPicPr preferRelativeResize="0"/>
              <p:nvPr/>
            </p:nvPicPr>
            <p:blipFill rotWithShape="1">
              <a:blip r:embed="rId4">
                <a:alphaModFix/>
              </a:blip>
              <a:srcRect l="5437" t="15456" r="70148" b="43762"/>
              <a:stretch/>
            </p:blipFill>
            <p:spPr>
              <a:xfrm>
                <a:off x="6501033" y="969575"/>
                <a:ext cx="584873" cy="89642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9" name="Google Shape;159;p26"/>
            <p:cNvGrpSpPr/>
            <p:nvPr/>
          </p:nvGrpSpPr>
          <p:grpSpPr>
            <a:xfrm>
              <a:off x="5255742" y="1328925"/>
              <a:ext cx="1386156" cy="2113400"/>
              <a:chOff x="7380242" y="481750"/>
              <a:chExt cx="1386156" cy="2113400"/>
            </a:xfrm>
          </p:grpSpPr>
          <p:pic>
            <p:nvPicPr>
              <p:cNvPr id="160" name="Google Shape;160;p26"/>
              <p:cNvPicPr preferRelativeResize="0"/>
              <p:nvPr/>
            </p:nvPicPr>
            <p:blipFill rotWithShape="1">
              <a:blip r:embed="rId4">
                <a:alphaModFix/>
              </a:blip>
              <a:srcRect l="78355" t="15456" b="10590"/>
              <a:stretch/>
            </p:blipFill>
            <p:spPr>
              <a:xfrm>
                <a:off x="7380242" y="481750"/>
                <a:ext cx="518523" cy="16255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1" name="Google Shape;161;p26"/>
              <p:cNvPicPr preferRelativeResize="0"/>
              <p:nvPr/>
            </p:nvPicPr>
            <p:blipFill rotWithShape="1">
              <a:blip r:embed="rId4">
                <a:alphaModFix/>
              </a:blip>
              <a:srcRect l="42139" t="15456" b="10590"/>
              <a:stretch/>
            </p:blipFill>
            <p:spPr>
              <a:xfrm>
                <a:off x="7380250" y="969575"/>
                <a:ext cx="1386148" cy="16255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62" name="Google Shape;162;p26"/>
            <p:cNvGrpSpPr/>
            <p:nvPr/>
          </p:nvGrpSpPr>
          <p:grpSpPr>
            <a:xfrm>
              <a:off x="5255750" y="0"/>
              <a:ext cx="1250074" cy="1418251"/>
              <a:chOff x="7516325" y="1176900"/>
              <a:chExt cx="1250074" cy="1418251"/>
            </a:xfrm>
          </p:grpSpPr>
          <p:pic>
            <p:nvPicPr>
              <p:cNvPr id="163" name="Google Shape;163;p26"/>
              <p:cNvPicPr preferRelativeResize="0"/>
              <p:nvPr/>
            </p:nvPicPr>
            <p:blipFill rotWithShape="1">
              <a:blip r:embed="rId4">
                <a:alphaModFix/>
              </a:blip>
              <a:srcRect l="84035" t="47081" b="10590"/>
              <a:stretch/>
            </p:blipFill>
            <p:spPr>
              <a:xfrm>
                <a:off x="7516325" y="1176900"/>
                <a:ext cx="382449" cy="93042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4" name="Google Shape;164;p26"/>
              <p:cNvPicPr preferRelativeResize="0"/>
              <p:nvPr/>
            </p:nvPicPr>
            <p:blipFill rotWithShape="1">
              <a:blip r:embed="rId4">
                <a:alphaModFix/>
              </a:blip>
              <a:srcRect l="47818" t="25487" b="10586"/>
              <a:stretch/>
            </p:blipFill>
            <p:spPr>
              <a:xfrm>
                <a:off x="7516325" y="1190025"/>
                <a:ext cx="1250074" cy="14051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65" name="Google Shape;165;p26"/>
            <p:cNvPicPr preferRelativeResize="0"/>
            <p:nvPr/>
          </p:nvPicPr>
          <p:blipFill rotWithShape="1">
            <a:blip r:embed="rId3">
              <a:alphaModFix/>
            </a:blip>
            <a:srcRect l="12186" t="12511" r="59778" b="56640"/>
            <a:stretch/>
          </p:blipFill>
          <p:spPr>
            <a:xfrm>
              <a:off x="7583873" y="0"/>
              <a:ext cx="1560125" cy="11081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26"/>
            <p:cNvPicPr preferRelativeResize="0"/>
            <p:nvPr/>
          </p:nvPicPr>
          <p:blipFill rotWithShape="1">
            <a:blip r:embed="rId3">
              <a:alphaModFix/>
            </a:blip>
            <a:srcRect l="12186" t="16053" r="67425" b="56640"/>
            <a:stretch/>
          </p:blipFill>
          <p:spPr>
            <a:xfrm>
              <a:off x="8009420" y="0"/>
              <a:ext cx="1134577" cy="9809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26"/>
            <p:cNvPicPr preferRelativeResize="0"/>
            <p:nvPr/>
          </p:nvPicPr>
          <p:blipFill rotWithShape="1">
            <a:blip r:embed="rId3">
              <a:alphaModFix/>
            </a:blip>
            <a:srcRect l="12185" t="4243" r="54638" b="69203"/>
            <a:stretch/>
          </p:blipFill>
          <p:spPr>
            <a:xfrm>
              <a:off x="5255750" y="4189596"/>
              <a:ext cx="1846226" cy="9538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8" name="Google Shape;168;p26"/>
            <p:cNvPicPr preferRelativeResize="0"/>
            <p:nvPr/>
          </p:nvPicPr>
          <p:blipFill rotWithShape="1">
            <a:blip r:embed="rId3">
              <a:alphaModFix/>
            </a:blip>
            <a:srcRect l="20452" t="4243" r="54638" b="74622"/>
            <a:stretch/>
          </p:blipFill>
          <p:spPr>
            <a:xfrm>
              <a:off x="5255750" y="4384300"/>
              <a:ext cx="1386148" cy="7592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" name="Google Shape;438;p45">
            <a:extLst>
              <a:ext uri="{FF2B5EF4-FFF2-40B4-BE49-F238E27FC236}">
                <a16:creationId xmlns:a16="http://schemas.microsoft.com/office/drawing/2014/main" id="{54FA2300-15FC-4B43-9BE3-E9F51BE30736}"/>
              </a:ext>
            </a:extLst>
          </p:cNvPr>
          <p:cNvSpPr txBox="1">
            <a:spLocks/>
          </p:cNvSpPr>
          <p:nvPr/>
        </p:nvSpPr>
        <p:spPr>
          <a:xfrm>
            <a:off x="713225" y="572425"/>
            <a:ext cx="41304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nton"/>
              <a:buNone/>
              <a:defRPr sz="45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nton"/>
              <a:buNone/>
              <a:defRPr sz="5200" b="1" i="0" u="none" strike="noStrike" cap="none">
                <a:solidFill>
                  <a:srgbClr val="191919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nton"/>
              <a:buNone/>
              <a:defRPr sz="5200" b="1" i="0" u="none" strike="noStrike" cap="none">
                <a:solidFill>
                  <a:srgbClr val="191919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nton"/>
              <a:buNone/>
              <a:defRPr sz="5200" b="1" i="0" u="none" strike="noStrike" cap="none">
                <a:solidFill>
                  <a:srgbClr val="191919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nton"/>
              <a:buNone/>
              <a:defRPr sz="5200" b="1" i="0" u="none" strike="noStrike" cap="none">
                <a:solidFill>
                  <a:srgbClr val="191919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nton"/>
              <a:buNone/>
              <a:defRPr sz="5200" b="1" i="0" u="none" strike="noStrike" cap="none">
                <a:solidFill>
                  <a:srgbClr val="191919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nton"/>
              <a:buNone/>
              <a:defRPr sz="5200" b="1" i="0" u="none" strike="noStrike" cap="none">
                <a:solidFill>
                  <a:srgbClr val="191919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nton"/>
              <a:buNone/>
              <a:defRPr sz="5200" b="1" i="0" u="none" strike="noStrike" cap="none">
                <a:solidFill>
                  <a:srgbClr val="191919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Anton"/>
              <a:buNone/>
              <a:defRPr sz="5200" b="1" i="0" u="none" strike="noStrike" cap="none">
                <a:solidFill>
                  <a:srgbClr val="191919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IN" dirty="0"/>
              <a:t>THANKS!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55FEFA3-F681-4415-8E0C-FD8D74F47EE7}"/>
              </a:ext>
            </a:extLst>
          </p:cNvPr>
          <p:cNvSpPr txBox="1"/>
          <p:nvPr/>
        </p:nvSpPr>
        <p:spPr>
          <a:xfrm>
            <a:off x="677225" y="1861213"/>
            <a:ext cx="4572000" cy="12054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3B75"/>
              </a:buClr>
              <a:buSzPts val="1200"/>
              <a:buFont typeface="Open Sans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163B75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Do you have any questions?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163B75"/>
              </a:buClr>
              <a:buSzPts val="1200"/>
              <a:buFont typeface="Open Sans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163B75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  <a:hlinkClick r:id="rId5"/>
              </a:rPr>
              <a:t>nihalptz@gmail.com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163B75"/>
              </a:solidFill>
              <a:effectLst/>
              <a:uLnTx/>
              <a:uFillTx/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3B75"/>
              </a:buClr>
              <a:buSzPts val="1200"/>
              <a:buFont typeface="Open Sans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163B75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+91 90619 63099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3B75"/>
              </a:buClr>
              <a:buSzPts val="1200"/>
              <a:buFont typeface="Open Sans"/>
              <a:buNone/>
              <a:tabLst/>
              <a:defRPr/>
            </a:pPr>
            <a:r>
              <a:rPr lang="en-US" sz="1600" dirty="0">
                <a:solidFill>
                  <a:srgbClr val="163B75"/>
                </a:solidFill>
                <a:latin typeface="Open Sans"/>
                <a:ea typeface="Open Sans"/>
                <a:cs typeface="Open Sans"/>
                <a:sym typeface="Open Sans"/>
                <a:hlinkClick r:id="rId6"/>
              </a:rPr>
              <a:t>github.com/nihalptz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163B75"/>
              </a:solidFill>
              <a:effectLst/>
              <a:uLnTx/>
              <a:uFillTx/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" name="Google Shape;440;p45">
            <a:hlinkClick r:id="rId7"/>
            <a:extLst>
              <a:ext uri="{FF2B5EF4-FFF2-40B4-BE49-F238E27FC236}">
                <a16:creationId xmlns:a16="http://schemas.microsoft.com/office/drawing/2014/main" id="{0F42A00E-6D93-490E-A496-C8A5D19F7E1A}"/>
              </a:ext>
            </a:extLst>
          </p:cNvPr>
          <p:cNvSpPr/>
          <p:nvPr/>
        </p:nvSpPr>
        <p:spPr>
          <a:xfrm>
            <a:off x="791908" y="3202743"/>
            <a:ext cx="556200" cy="556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443;p45">
            <a:extLst>
              <a:ext uri="{FF2B5EF4-FFF2-40B4-BE49-F238E27FC236}">
                <a16:creationId xmlns:a16="http://schemas.microsoft.com/office/drawing/2014/main" id="{07B4CB82-63D6-4BE2-AA35-64ABA8361EF2}"/>
              </a:ext>
            </a:extLst>
          </p:cNvPr>
          <p:cNvGrpSpPr/>
          <p:nvPr/>
        </p:nvGrpSpPr>
        <p:grpSpPr>
          <a:xfrm>
            <a:off x="894518" y="3309943"/>
            <a:ext cx="350979" cy="350957"/>
            <a:chOff x="3368074" y="3882537"/>
            <a:chExt cx="215298" cy="215298"/>
          </a:xfrm>
        </p:grpSpPr>
        <p:sp>
          <p:nvSpPr>
            <p:cNvPr id="31" name="Google Shape;444;p45">
              <a:extLst>
                <a:ext uri="{FF2B5EF4-FFF2-40B4-BE49-F238E27FC236}">
                  <a16:creationId xmlns:a16="http://schemas.microsoft.com/office/drawing/2014/main" id="{BF532682-B560-439D-A058-A06F03CB6DA1}"/>
                </a:ext>
              </a:extLst>
            </p:cNvPr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just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45;p45">
              <a:extLst>
                <a:ext uri="{FF2B5EF4-FFF2-40B4-BE49-F238E27FC236}">
                  <a16:creationId xmlns:a16="http://schemas.microsoft.com/office/drawing/2014/main" id="{33A94271-3BC9-424F-8425-60042BF640EC}"/>
                </a:ext>
              </a:extLst>
            </p:cNvPr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just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446;p45">
              <a:extLst>
                <a:ext uri="{FF2B5EF4-FFF2-40B4-BE49-F238E27FC236}">
                  <a16:creationId xmlns:a16="http://schemas.microsoft.com/office/drawing/2014/main" id="{A874FB4B-4772-45CF-8438-E426ABD04EFA}"/>
                </a:ext>
              </a:extLst>
            </p:cNvPr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just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441;p45">
            <a:hlinkClick r:id="rId8"/>
            <a:extLst>
              <a:ext uri="{FF2B5EF4-FFF2-40B4-BE49-F238E27FC236}">
                <a16:creationId xmlns:a16="http://schemas.microsoft.com/office/drawing/2014/main" id="{39AE72E2-A099-4ED5-BE41-E0C267A6FF86}"/>
              </a:ext>
            </a:extLst>
          </p:cNvPr>
          <p:cNvSpPr/>
          <p:nvPr/>
        </p:nvSpPr>
        <p:spPr>
          <a:xfrm>
            <a:off x="1637321" y="3202743"/>
            <a:ext cx="556200" cy="556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447;p45">
            <a:extLst>
              <a:ext uri="{FF2B5EF4-FFF2-40B4-BE49-F238E27FC236}">
                <a16:creationId xmlns:a16="http://schemas.microsoft.com/office/drawing/2014/main" id="{493F6EAD-B7D3-4365-9BEB-CA677791EFC0}"/>
              </a:ext>
            </a:extLst>
          </p:cNvPr>
          <p:cNvGrpSpPr/>
          <p:nvPr/>
        </p:nvGrpSpPr>
        <p:grpSpPr>
          <a:xfrm>
            <a:off x="1745806" y="3329154"/>
            <a:ext cx="339252" cy="303378"/>
            <a:chOff x="3824739" y="3890112"/>
            <a:chExt cx="208105" cy="186110"/>
          </a:xfrm>
        </p:grpSpPr>
        <p:sp>
          <p:nvSpPr>
            <p:cNvPr id="36" name="Google Shape;448;p45">
              <a:extLst>
                <a:ext uri="{FF2B5EF4-FFF2-40B4-BE49-F238E27FC236}">
                  <a16:creationId xmlns:a16="http://schemas.microsoft.com/office/drawing/2014/main" id="{F0C59150-DC16-4C3F-A40B-DDA2E8F2646F}"/>
                </a:ext>
              </a:extLst>
            </p:cNvPr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49;p45">
              <a:extLst>
                <a:ext uri="{FF2B5EF4-FFF2-40B4-BE49-F238E27FC236}">
                  <a16:creationId xmlns:a16="http://schemas.microsoft.com/office/drawing/2014/main" id="{BA6F9E32-8407-461B-96E8-505C59A32A3E}"/>
                </a:ext>
              </a:extLst>
            </p:cNvPr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50;p45">
              <a:extLst>
                <a:ext uri="{FF2B5EF4-FFF2-40B4-BE49-F238E27FC236}">
                  <a16:creationId xmlns:a16="http://schemas.microsoft.com/office/drawing/2014/main" id="{3BD70A12-F835-497E-B6CA-58CF5C9B9D73}"/>
                </a:ext>
              </a:extLst>
            </p:cNvPr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42;p45">
            <a:hlinkClick r:id="rId9"/>
            <a:extLst>
              <a:ext uri="{FF2B5EF4-FFF2-40B4-BE49-F238E27FC236}">
                <a16:creationId xmlns:a16="http://schemas.microsoft.com/office/drawing/2014/main" id="{698AE0EB-0523-4AFD-ABD8-367C25738C57}"/>
              </a:ext>
            </a:extLst>
          </p:cNvPr>
          <p:cNvSpPr/>
          <p:nvPr/>
        </p:nvSpPr>
        <p:spPr>
          <a:xfrm>
            <a:off x="2483813" y="3203050"/>
            <a:ext cx="556200" cy="556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51;p45">
            <a:extLst>
              <a:ext uri="{FF2B5EF4-FFF2-40B4-BE49-F238E27FC236}">
                <a16:creationId xmlns:a16="http://schemas.microsoft.com/office/drawing/2014/main" id="{E1A04EB3-3771-4507-A1D8-A7A90ACBD457}"/>
              </a:ext>
            </a:extLst>
          </p:cNvPr>
          <p:cNvSpPr/>
          <p:nvPr/>
        </p:nvSpPr>
        <p:spPr>
          <a:xfrm>
            <a:off x="2587213" y="3329768"/>
            <a:ext cx="370684" cy="302764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3785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1"/>
          <p:cNvSpPr txBox="1">
            <a:spLocks noGrp="1"/>
          </p:cNvSpPr>
          <p:nvPr>
            <p:ph type="title"/>
          </p:nvPr>
        </p:nvSpPr>
        <p:spPr>
          <a:xfrm>
            <a:off x="577387" y="447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/>
              <a:t>INTRODUCTION</a:t>
            </a:r>
            <a:endParaRPr lang="en-IN"/>
          </a:p>
        </p:txBody>
      </p:sp>
      <p:pic>
        <p:nvPicPr>
          <p:cNvPr id="9" name="Google Shape;203;p29">
            <a:extLst>
              <a:ext uri="{FF2B5EF4-FFF2-40B4-BE49-F238E27FC236}">
                <a16:creationId xmlns:a16="http://schemas.microsoft.com/office/drawing/2014/main" id="{BD8F873E-14FE-4029-B697-4670F63521A2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>
            <a:alphaModFix/>
          </a:blip>
          <a:srcRect l="15152" r="54680"/>
          <a:stretch/>
        </p:blipFill>
        <p:spPr>
          <a:xfrm>
            <a:off x="5643775" y="539500"/>
            <a:ext cx="2787000" cy="4064503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9D7B725-9826-4FFF-886B-8E0C30F48A57}"/>
              </a:ext>
            </a:extLst>
          </p:cNvPr>
          <p:cNvSpPr txBox="1"/>
          <p:nvPr/>
        </p:nvSpPr>
        <p:spPr>
          <a:xfrm>
            <a:off x="423865" y="1005423"/>
            <a:ext cx="521991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The increasing demand for clean and sustainable energy sources has led to a significant growth in the adoption of solar power globally.</a:t>
            </a:r>
          </a:p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Accurate prediction of solar power generation is crucial for: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Optimizing energy production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Ensuring grid stability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Meeting energy demand</a:t>
            </a:r>
          </a:p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In this presentation, we will explore: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Factors that influence solar power generation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A predictive model for forecasting solar power output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1"/>
          <p:cNvSpPr txBox="1">
            <a:spLocks noGrp="1"/>
          </p:cNvSpPr>
          <p:nvPr>
            <p:ph type="title"/>
          </p:nvPr>
        </p:nvSpPr>
        <p:spPr>
          <a:xfrm>
            <a:off x="646113" y="40784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/>
              <a:t>OBJECTIVES</a:t>
            </a:r>
            <a:endParaRPr/>
          </a:p>
        </p:txBody>
      </p:sp>
      <p:sp>
        <p:nvSpPr>
          <p:cNvPr id="218" name="Google Shape;218;p31"/>
          <p:cNvSpPr txBox="1">
            <a:spLocks noGrp="1"/>
          </p:cNvSpPr>
          <p:nvPr>
            <p:ph type="subTitle" idx="2"/>
          </p:nvPr>
        </p:nvSpPr>
        <p:spPr>
          <a:xfrm>
            <a:off x="524257" y="982157"/>
            <a:ext cx="5119518" cy="36218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/>
              <a:t>Develop a machine learning-based predictive model that accurately forecasts solar energy production as a continuous function of environmental variables.</a:t>
            </a:r>
          </a:p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/>
              <a:t>Create a robust model that can accurately predict energy output for: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/>
              <a:t>Various solar power plants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/>
              <a:t>Different locations and climates.</a:t>
            </a:r>
          </a:p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/>
              <a:t>Enable informed decision-making for: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/>
              <a:t>Energy traders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/>
              <a:t>Grid operators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/>
              <a:t>Solar farm operators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/>
              <a:t>By providing accurate predictions of energy supply and demand</a:t>
            </a:r>
          </a:p>
        </p:txBody>
      </p:sp>
      <p:pic>
        <p:nvPicPr>
          <p:cNvPr id="9" name="Google Shape;203;p29">
            <a:extLst>
              <a:ext uri="{FF2B5EF4-FFF2-40B4-BE49-F238E27FC236}">
                <a16:creationId xmlns:a16="http://schemas.microsoft.com/office/drawing/2014/main" id="{BD8F873E-14FE-4029-B697-4670F63521A2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>
            <a:alphaModFix/>
          </a:blip>
          <a:srcRect l="15152" r="54680"/>
          <a:stretch/>
        </p:blipFill>
        <p:spPr>
          <a:xfrm>
            <a:off x="5643775" y="539500"/>
            <a:ext cx="2787000" cy="40645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2550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7"/>
          <p:cNvSpPr txBox="1">
            <a:spLocks noGrp="1"/>
          </p:cNvSpPr>
          <p:nvPr>
            <p:ph type="title"/>
          </p:nvPr>
        </p:nvSpPr>
        <p:spPr>
          <a:xfrm>
            <a:off x="645098" y="39496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/>
              <a:t>DATA DESCRIPTION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9C2F891-CE5A-4B30-99FB-5D9519C5651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21008897"/>
              </p:ext>
            </p:extLst>
          </p:nvPr>
        </p:nvGraphicFramePr>
        <p:xfrm>
          <a:off x="522315" y="1051240"/>
          <a:ext cx="5436959" cy="3782021"/>
        </p:xfrm>
        <a:graphic>
          <a:graphicData uri="http://schemas.openxmlformats.org/drawingml/2006/table">
            <a:tbl>
              <a:tblPr firstRow="1" bandRow="1"/>
              <a:tblGrid>
                <a:gridCol w="1473440">
                  <a:extLst>
                    <a:ext uri="{9D8B030D-6E8A-4147-A177-3AD203B41FA5}">
                      <a16:colId xmlns:a16="http://schemas.microsoft.com/office/drawing/2014/main" val="1349027177"/>
                    </a:ext>
                  </a:extLst>
                </a:gridCol>
                <a:gridCol w="2293487">
                  <a:extLst>
                    <a:ext uri="{9D8B030D-6E8A-4147-A177-3AD203B41FA5}">
                      <a16:colId xmlns:a16="http://schemas.microsoft.com/office/drawing/2014/main" val="3955069385"/>
                    </a:ext>
                  </a:extLst>
                </a:gridCol>
                <a:gridCol w="1670032">
                  <a:extLst>
                    <a:ext uri="{9D8B030D-6E8A-4147-A177-3AD203B41FA5}">
                      <a16:colId xmlns:a16="http://schemas.microsoft.com/office/drawing/2014/main" val="150956355"/>
                    </a:ext>
                  </a:extLst>
                </a:gridCol>
              </a:tblGrid>
              <a:tr h="324595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b="1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Variable</a:t>
                      </a:r>
                      <a:endParaRPr lang="en-IN" sz="1100" kern="100" baseline="-25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b="1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en-IN" sz="1100" kern="100" baseline="-25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/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1" i="0" u="none" strike="noStrike" cap="none">
                          <a:solidFill>
                            <a:schemeClr val="lt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b="1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Units</a:t>
                      </a:r>
                      <a:endParaRPr lang="en-IN" sz="1100" kern="100" baseline="-25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2971499"/>
                  </a:ext>
                </a:extLst>
              </a:tr>
              <a:tr h="37746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distance_to_solar_noon</a:t>
                      </a:r>
                      <a:endParaRPr lang="en-IN" sz="1100" kern="100" baseline="-25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Daily average distance to solar noon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radians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879491"/>
                  </a:ext>
                </a:extLst>
              </a:tr>
              <a:tr h="324595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temperature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Daily average temperature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degrees Celsius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7496901"/>
                  </a:ext>
                </a:extLst>
              </a:tr>
              <a:tr h="324595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wind_direction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Daily average wind direction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degrees (0-360)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4649615"/>
                  </a:ext>
                </a:extLst>
              </a:tr>
              <a:tr h="324595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wind_speed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Daily average wind speed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meters per second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1077589"/>
                  </a:ext>
                </a:extLst>
              </a:tr>
              <a:tr h="324595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sky_cover</a:t>
                      </a:r>
                      <a:endParaRPr lang="en-IN" sz="1100" kern="100" baseline="-25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Sky cover on a 5-step scale (0-4)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1468083"/>
                  </a:ext>
                </a:extLst>
              </a:tr>
              <a:tr h="324595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visibility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Visibility in kilometers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kilometers</a:t>
                      </a:r>
                      <a:endParaRPr lang="en-IN" sz="1100" kern="100" baseline="-25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4960927"/>
                  </a:ext>
                </a:extLst>
              </a:tr>
              <a:tr h="324595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humidity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Humidity in percentage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percentage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304893"/>
                  </a:ext>
                </a:extLst>
              </a:tr>
              <a:tr h="37746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average_wind_speed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Average wind speed during 3 hours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meters per second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1680078"/>
                  </a:ext>
                </a:extLst>
              </a:tr>
              <a:tr h="37746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average_pressure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Average barometric pressure during 3 hours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mercury inches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4162388"/>
                  </a:ext>
                </a:extLst>
              </a:tr>
              <a:tr h="377464"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power_generated</a:t>
                      </a: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(Target)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Power generated in Jules for each 3 hours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1pPr>
                      <a:lvl2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2pPr>
                      <a:lvl3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3pPr>
                      <a:lvl4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4pPr>
                      <a:lvl5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5pPr>
                      <a:lvl6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6pPr>
                      <a:lvl7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7pPr>
                      <a:lvl8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8pPr>
                      <a:lvl9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defRPr sz="1400" b="0" i="0" u="none" strike="noStrike" cap="none">
                          <a:solidFill>
                            <a:schemeClr val="dk1"/>
                          </a:solidFill>
                          <a:latin typeface="Century Gothic" panose="020B0502020202020204"/>
                          <a:sym typeface="Arial"/>
                        </a:defRPr>
                      </a:lvl9pPr>
                    </a:lstStyle>
                    <a:p>
                      <a:pPr algn="l">
                        <a:lnSpc>
                          <a:spcPts val="1200"/>
                        </a:lnSpc>
                        <a:spcAft>
                          <a:spcPts val="800"/>
                        </a:spcAft>
                      </a:pPr>
                      <a:r>
                        <a:rPr lang="en-IN" sz="1100" kern="100" baseline="-250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Jules</a:t>
                      </a:r>
                    </a:p>
                  </a:txBody>
                  <a:tcPr marL="152400" marR="152400" marT="76200" marB="7620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AC90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846662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F4C8EB1-49D6-48D4-9B8A-BEB64E7953B7}"/>
              </a:ext>
            </a:extLst>
          </p:cNvPr>
          <p:cNvSpPr txBox="1"/>
          <p:nvPr/>
        </p:nvSpPr>
        <p:spPr>
          <a:xfrm>
            <a:off x="5811429" y="967661"/>
            <a:ext cx="4572000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381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SzPct val="90000"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300" b="0" i="0" u="none" strike="noStrike" kern="0" cap="none" spc="0" normalizeH="0" baseline="0" noProof="0">
                <a:ln>
                  <a:noFill/>
                </a:ln>
                <a:solidFill>
                  <a:srgbClr val="163B75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Number of Variables (Columns): 10 </a:t>
            </a:r>
          </a:p>
          <a:p>
            <a:pPr marL="4381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2"/>
              </a:buClr>
              <a:buSzPct val="90000"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1300" b="0" i="0" u="none" strike="noStrike" kern="0" cap="none" spc="0" normalizeH="0" baseline="0" noProof="0">
                <a:ln>
                  <a:noFill/>
                </a:ln>
                <a:solidFill>
                  <a:srgbClr val="163B75"/>
                </a:solidFill>
                <a:effectLst/>
                <a:uLnTx/>
                <a:uFillTx/>
                <a:latin typeface="Open Sans"/>
                <a:ea typeface="Open Sans"/>
                <a:cs typeface="Open Sans"/>
                <a:sym typeface="Open Sans"/>
              </a:rPr>
              <a:t>Number of Instances (Rows): 2920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307;p37">
            <a:extLst>
              <a:ext uri="{FF2B5EF4-FFF2-40B4-BE49-F238E27FC236}">
                <a16:creationId xmlns:a16="http://schemas.microsoft.com/office/drawing/2014/main" id="{CA6DB922-34C0-49FF-A9E5-86961AA8814A}"/>
              </a:ext>
            </a:extLst>
          </p:cNvPr>
          <p:cNvSpPr txBox="1">
            <a:spLocks/>
          </p:cNvSpPr>
          <p:nvPr/>
        </p:nvSpPr>
        <p:spPr>
          <a:xfrm>
            <a:off x="649459" y="400746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IN" sz="2800"/>
              <a:t>EDA FINDINGS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2DDD927-4385-4CDE-93E4-3B300479D9FE}"/>
              </a:ext>
            </a:extLst>
          </p:cNvPr>
          <p:cNvSpPr txBox="1"/>
          <p:nvPr/>
        </p:nvSpPr>
        <p:spPr>
          <a:xfrm>
            <a:off x="515235" y="1060711"/>
            <a:ext cx="823448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Data Distribution: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temperature: The distribution is skewed to the right, with a few outliers.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Wind speed: The distribution is roughly symmetric and slightly skewed to the left.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Power generated: The distribution is skewed to the right, with a few outliers.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endParaRPr lang="en-US" sz="1600" dirty="0">
              <a:solidFill>
                <a:srgbClr val="163B75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Correlation Analysis: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Correlations greater than or equal to 0.7: None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Correlations less than or equal to 3: None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endParaRPr lang="en-US" sz="1600" dirty="0">
              <a:solidFill>
                <a:srgbClr val="163B75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b="1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Data Quality:</a:t>
            </a:r>
          </a:p>
          <a:p>
            <a:pPr marL="895350" lvl="1" indent="-285750" algn="just">
              <a:buClr>
                <a:schemeClr val="bg2"/>
              </a:buClr>
              <a:buSzPct val="70000"/>
              <a:buFont typeface="Wingdings" panose="05000000000000000000" pitchFamily="2" charset="2"/>
              <a:buChar char="v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Missing values: There are 1 missing value in “average-wind-speed” columns which is replaced by median value.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D95571C-35E0-499C-9311-58125E39F2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32" b="20115"/>
          <a:stretch/>
        </p:blipFill>
        <p:spPr>
          <a:xfrm>
            <a:off x="540001" y="818817"/>
            <a:ext cx="7271999" cy="31259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B1CFED-A1F0-4420-9C0F-244BF2D7F781}"/>
              </a:ext>
            </a:extLst>
          </p:cNvPr>
          <p:cNvSpPr txBox="1"/>
          <p:nvPr/>
        </p:nvSpPr>
        <p:spPr>
          <a:xfrm>
            <a:off x="312733" y="3936742"/>
            <a:ext cx="788493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This plot shows the kurtosis value for each column, indicating the "</a:t>
            </a:r>
            <a:r>
              <a:rPr lang="en-US" sz="1600" dirty="0" err="1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tailedness</a:t>
            </a: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" of the distribution. Positive values indicate heavier tails (leptokurtic), while negative values indicate lighter tails (platykurtic).</a:t>
            </a:r>
          </a:p>
        </p:txBody>
      </p:sp>
      <p:sp>
        <p:nvSpPr>
          <p:cNvPr id="7" name="Google Shape;307;p37">
            <a:extLst>
              <a:ext uri="{FF2B5EF4-FFF2-40B4-BE49-F238E27FC236}">
                <a16:creationId xmlns:a16="http://schemas.microsoft.com/office/drawing/2014/main" id="{92EB4BD7-A467-405B-814B-91999A6B54BF}"/>
              </a:ext>
            </a:extLst>
          </p:cNvPr>
          <p:cNvSpPr txBox="1">
            <a:spLocks/>
          </p:cNvSpPr>
          <p:nvPr/>
        </p:nvSpPr>
        <p:spPr>
          <a:xfrm>
            <a:off x="446401" y="34941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IN" sz="2800" dirty="0"/>
              <a:t>KURTOSIS</a:t>
            </a:r>
          </a:p>
        </p:txBody>
      </p:sp>
    </p:spTree>
    <p:extLst>
      <p:ext uri="{BB962C8B-B14F-4D97-AF65-F5344CB8AC3E}">
        <p14:creationId xmlns:p14="http://schemas.microsoft.com/office/powerpoint/2010/main" val="1007407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AB1CFED-A1F0-4420-9C0F-244BF2D7F781}"/>
              </a:ext>
            </a:extLst>
          </p:cNvPr>
          <p:cNvSpPr txBox="1"/>
          <p:nvPr/>
        </p:nvSpPr>
        <p:spPr>
          <a:xfrm>
            <a:off x="311796" y="3944770"/>
            <a:ext cx="747046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This plot shows the skewness value for each column, indicating the asymmetry of the distribution. Positive values suggest right-skewed distributions, while negative values suggest left-skewed distributions.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73228F-8146-4040-8847-CC8D88AEE8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22" b="19941"/>
          <a:stretch/>
        </p:blipFill>
        <p:spPr>
          <a:xfrm>
            <a:off x="535931" y="837415"/>
            <a:ext cx="7056001" cy="3107355"/>
          </a:xfrm>
          <a:prstGeom prst="rect">
            <a:avLst/>
          </a:prstGeom>
        </p:spPr>
      </p:pic>
      <p:sp>
        <p:nvSpPr>
          <p:cNvPr id="14" name="Google Shape;307;p37">
            <a:extLst>
              <a:ext uri="{FF2B5EF4-FFF2-40B4-BE49-F238E27FC236}">
                <a16:creationId xmlns:a16="http://schemas.microsoft.com/office/drawing/2014/main" id="{7378E8F4-5F5B-4530-9A33-EDFBC0370157}"/>
              </a:ext>
            </a:extLst>
          </p:cNvPr>
          <p:cNvSpPr txBox="1">
            <a:spLocks/>
          </p:cNvSpPr>
          <p:nvPr/>
        </p:nvSpPr>
        <p:spPr>
          <a:xfrm>
            <a:off x="446401" y="34941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IN" sz="2800" dirty="0"/>
              <a:t>SKEWNESS</a:t>
            </a:r>
          </a:p>
        </p:txBody>
      </p:sp>
    </p:spTree>
    <p:extLst>
      <p:ext uri="{BB962C8B-B14F-4D97-AF65-F5344CB8AC3E}">
        <p14:creationId xmlns:p14="http://schemas.microsoft.com/office/powerpoint/2010/main" val="3396558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AB1CFED-A1F0-4420-9C0F-244BF2D7F781}"/>
              </a:ext>
            </a:extLst>
          </p:cNvPr>
          <p:cNvSpPr txBox="1"/>
          <p:nvPr/>
        </p:nvSpPr>
        <p:spPr>
          <a:xfrm>
            <a:off x="4827955" y="812487"/>
            <a:ext cx="417913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Symmetrical Distribution: The histogram with KDE shows that the ‘distance-to-solar-noon’ variable has a symmetrical distribution, as indicated by the skewness value close to zero.</a:t>
            </a:r>
          </a:p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Low Kurtosis: The kurtosis value of -1.2 suggests a relatively flat distribution with light tails, indicating fewer extreme values.</a:t>
            </a:r>
          </a:p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Outliers: The boxplot reveals the presence of 4 outliers, which may need further investigation to understand their impact on the analysis.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07B4E5-36AA-4E8A-AD26-5F2C8F9EFB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118"/>
          <a:stretch/>
        </p:blipFill>
        <p:spPr>
          <a:xfrm>
            <a:off x="545946" y="812487"/>
            <a:ext cx="4476409" cy="3981600"/>
          </a:xfrm>
          <a:prstGeom prst="rect">
            <a:avLst/>
          </a:prstGeom>
        </p:spPr>
      </p:pic>
      <p:sp>
        <p:nvSpPr>
          <p:cNvPr id="7" name="Google Shape;307;p37">
            <a:extLst>
              <a:ext uri="{FF2B5EF4-FFF2-40B4-BE49-F238E27FC236}">
                <a16:creationId xmlns:a16="http://schemas.microsoft.com/office/drawing/2014/main" id="{BF226FFC-8756-423B-8C9C-BCAEA88236FA}"/>
              </a:ext>
            </a:extLst>
          </p:cNvPr>
          <p:cNvSpPr txBox="1">
            <a:spLocks/>
          </p:cNvSpPr>
          <p:nvPr/>
        </p:nvSpPr>
        <p:spPr>
          <a:xfrm>
            <a:off x="446401" y="34941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IN" sz="2800" dirty="0"/>
              <a:t>UNIVARIATE ANALYSIS</a:t>
            </a:r>
          </a:p>
        </p:txBody>
      </p:sp>
    </p:spTree>
    <p:extLst>
      <p:ext uri="{BB962C8B-B14F-4D97-AF65-F5344CB8AC3E}">
        <p14:creationId xmlns:p14="http://schemas.microsoft.com/office/powerpoint/2010/main" val="24764899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AB1CFED-A1F0-4420-9C0F-244BF2D7F781}"/>
              </a:ext>
            </a:extLst>
          </p:cNvPr>
          <p:cNvSpPr txBox="1"/>
          <p:nvPr/>
        </p:nvSpPr>
        <p:spPr>
          <a:xfrm>
            <a:off x="4860000" y="893803"/>
            <a:ext cx="4179132" cy="32932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Negative Correlation: The scatter plot shows a negative correlation between ‘distance-to-solar-noon’ and ‘power generated,’ indicating that power generation decreases as the distance from solar noon increases.</a:t>
            </a:r>
          </a:p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endParaRPr lang="en-US" sz="1600" dirty="0">
              <a:solidFill>
                <a:srgbClr val="163B75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438150" indent="-285750" algn="just">
              <a:buClr>
                <a:schemeClr val="bg2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dirty="0">
                <a:solidFill>
                  <a:srgbClr val="163B75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Frequent Values: The histogram reveals that certain distances to solar noon occur more frequently, suggesting a pattern in the data that could be important for predicting power generation.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3200F1-EBAF-4F8E-B94C-9AF0774F15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480"/>
          <a:stretch/>
        </p:blipFill>
        <p:spPr>
          <a:xfrm>
            <a:off x="499461" y="931501"/>
            <a:ext cx="4524732" cy="3862586"/>
          </a:xfrm>
          <a:prstGeom prst="rect">
            <a:avLst/>
          </a:prstGeom>
        </p:spPr>
      </p:pic>
      <p:sp>
        <p:nvSpPr>
          <p:cNvPr id="4" name="Google Shape;307;p37">
            <a:extLst>
              <a:ext uri="{FF2B5EF4-FFF2-40B4-BE49-F238E27FC236}">
                <a16:creationId xmlns:a16="http://schemas.microsoft.com/office/drawing/2014/main" id="{40055586-8741-48A4-9576-89BD0BDB1671}"/>
              </a:ext>
            </a:extLst>
          </p:cNvPr>
          <p:cNvSpPr txBox="1">
            <a:spLocks/>
          </p:cNvSpPr>
          <p:nvPr/>
        </p:nvSpPr>
        <p:spPr>
          <a:xfrm>
            <a:off x="446401" y="349413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 b="1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r>
              <a:rPr lang="en-IN" sz="2800" dirty="0"/>
              <a:t>BIVARIATE ANALYSIS</a:t>
            </a:r>
          </a:p>
        </p:txBody>
      </p:sp>
    </p:spTree>
    <p:extLst>
      <p:ext uri="{BB962C8B-B14F-4D97-AF65-F5344CB8AC3E}">
        <p14:creationId xmlns:p14="http://schemas.microsoft.com/office/powerpoint/2010/main" val="465100495"/>
      </p:ext>
    </p:extLst>
  </p:cSld>
  <p:clrMapOvr>
    <a:masterClrMapping/>
  </p:clrMapOvr>
</p:sld>
</file>

<file path=ppt/theme/theme1.xml><?xml version="1.0" encoding="utf-8"?>
<a:theme xmlns:a="http://schemas.openxmlformats.org/drawingml/2006/main" name="Solar Photovoltaic Plant Project Proposal by Slidesgo">
  <a:themeElements>
    <a:clrScheme name="Simple Light">
      <a:dk1>
        <a:srgbClr val="163B75"/>
      </a:dk1>
      <a:lt1>
        <a:srgbClr val="F1ECE6"/>
      </a:lt1>
      <a:dk2>
        <a:srgbClr val="A0695A"/>
      </a:dk2>
      <a:lt2>
        <a:srgbClr val="3F90ED"/>
      </a:lt2>
      <a:accent1>
        <a:srgbClr val="82B23A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3B7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444</TotalTime>
  <Words>1058</Words>
  <Application>Microsoft Office PowerPoint</Application>
  <PresentationFormat>On-screen Show (16:9)</PresentationFormat>
  <Paragraphs>158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Raleway</vt:lpstr>
      <vt:lpstr>PT Sans</vt:lpstr>
      <vt:lpstr>Open Sans</vt:lpstr>
      <vt:lpstr>Calibri</vt:lpstr>
      <vt:lpstr>Anton</vt:lpstr>
      <vt:lpstr>Wingdings</vt:lpstr>
      <vt:lpstr>Arial</vt:lpstr>
      <vt:lpstr>Solar Photovoltaic Plant Project Proposal by Slidesgo</vt:lpstr>
      <vt:lpstr>SOLAR POWER GENERATION PREDICTION </vt:lpstr>
      <vt:lpstr>INTRODUCTION</vt:lpstr>
      <vt:lpstr>OBJECTIVES</vt:lpstr>
      <vt:lpstr>DATA DESCRIPTION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Solar Power Generation Prediction</dc:title>
  <dc:creator>Nihal Ptz</dc:creator>
  <cp:lastModifiedBy>Nihal Ptz</cp:lastModifiedBy>
  <cp:revision>15</cp:revision>
  <dcterms:modified xsi:type="dcterms:W3CDTF">2024-09-30T16:56:39Z</dcterms:modified>
</cp:coreProperties>
</file>

<file path=docProps/thumbnail.jpeg>
</file>